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1"/>
  </p:notesMasterIdLst>
  <p:sldIdLst>
    <p:sldId id="297" r:id="rId2"/>
    <p:sldId id="306" r:id="rId3"/>
    <p:sldId id="258" r:id="rId4"/>
    <p:sldId id="298" r:id="rId5"/>
    <p:sldId id="259" r:id="rId6"/>
    <p:sldId id="260" r:id="rId7"/>
    <p:sldId id="310" r:id="rId8"/>
    <p:sldId id="261" r:id="rId9"/>
    <p:sldId id="302" r:id="rId10"/>
    <p:sldId id="262" r:id="rId11"/>
    <p:sldId id="263" r:id="rId12"/>
    <p:sldId id="264" r:id="rId13"/>
    <p:sldId id="303" r:id="rId14"/>
    <p:sldId id="265" r:id="rId15"/>
    <p:sldId id="266" r:id="rId16"/>
    <p:sldId id="267" r:id="rId17"/>
    <p:sldId id="268" r:id="rId18"/>
    <p:sldId id="304" r:id="rId19"/>
    <p:sldId id="270" r:id="rId20"/>
    <p:sldId id="271" r:id="rId21"/>
    <p:sldId id="272" r:id="rId22"/>
    <p:sldId id="273" r:id="rId23"/>
    <p:sldId id="307" r:id="rId24"/>
    <p:sldId id="311" r:id="rId25"/>
    <p:sldId id="274" r:id="rId26"/>
    <p:sldId id="275" r:id="rId27"/>
    <p:sldId id="276" r:id="rId28"/>
    <p:sldId id="277" r:id="rId29"/>
    <p:sldId id="308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309" r:id="rId41"/>
    <p:sldId id="312" r:id="rId42"/>
    <p:sldId id="289" r:id="rId43"/>
    <p:sldId id="290" r:id="rId44"/>
    <p:sldId id="291" r:id="rId45"/>
    <p:sldId id="292" r:id="rId46"/>
    <p:sldId id="293" r:id="rId47"/>
    <p:sldId id="294" r:id="rId48"/>
    <p:sldId id="305" r:id="rId49"/>
    <p:sldId id="296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1FE924-B16E-4A34-9DFA-39E19BB9AA46}" v="2" dt="2020-12-08T16:47:09.7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838" autoAdjust="0"/>
    <p:restoredTop sz="94660"/>
  </p:normalViewPr>
  <p:slideViewPr>
    <p:cSldViewPr>
      <p:cViewPr varScale="1">
        <p:scale>
          <a:sx n="85" d="100"/>
          <a:sy n="85" d="100"/>
        </p:scale>
        <p:origin x="30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nl Hmbtv" userId="246024e8652d4806" providerId="LiveId" clId="{4B1FE924-B16E-4A34-9DFA-39E19BB9AA46}"/>
    <pc:docChg chg="undo custSel modSld">
      <pc:chgData name="Gnl Hmbtv" userId="246024e8652d4806" providerId="LiveId" clId="{4B1FE924-B16E-4A34-9DFA-39E19BB9AA46}" dt="2020-12-08T16:47:10.106" v="4" actId="27636"/>
      <pc:docMkLst>
        <pc:docMk/>
      </pc:docMkLst>
      <pc:sldChg chg="modSp mod">
        <pc:chgData name="Gnl Hmbtv" userId="246024e8652d4806" providerId="LiveId" clId="{4B1FE924-B16E-4A34-9DFA-39E19BB9AA46}" dt="2020-12-08T16:47:10.106" v="4" actId="27636"/>
        <pc:sldMkLst>
          <pc:docMk/>
          <pc:sldMk cId="1466757866" sldId="297"/>
        </pc:sldMkLst>
        <pc:spChg chg="mod">
          <ac:chgData name="Gnl Hmbtv" userId="246024e8652d4806" providerId="LiveId" clId="{4B1FE924-B16E-4A34-9DFA-39E19BB9AA46}" dt="2020-12-08T16:47:10.106" v="4" actId="27636"/>
          <ac:spMkLst>
            <pc:docMk/>
            <pc:sldMk cId="1466757866" sldId="297"/>
            <ac:spMk id="6" creationId="{00000000-0000-0000-0000-000000000000}"/>
          </ac:spMkLst>
        </pc:spChg>
      </pc:sldChg>
      <pc:sldChg chg="modSp">
        <pc:chgData name="Gnl Hmbtv" userId="246024e8652d4806" providerId="LiveId" clId="{4B1FE924-B16E-4A34-9DFA-39E19BB9AA46}" dt="2020-12-08T16:47:08.159" v="0" actId="20578"/>
        <pc:sldMkLst>
          <pc:docMk/>
          <pc:sldMk cId="652757700" sldId="312"/>
        </pc:sldMkLst>
        <pc:spChg chg="mod">
          <ac:chgData name="Gnl Hmbtv" userId="246024e8652d4806" providerId="LiveId" clId="{4B1FE924-B16E-4A34-9DFA-39E19BB9AA46}" dt="2020-12-08T16:47:08.159" v="0" actId="20578"/>
          <ac:spMkLst>
            <pc:docMk/>
            <pc:sldMk cId="652757700" sldId="312"/>
            <ac:spMk id="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53298-4AAA-4D38-B8CD-8448EB807174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46F8B7-5FF6-4F09-B7F5-27D077C97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870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6F8B7-5FF6-4F09-B7F5-27D077C97CD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044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12/8/2020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3.wdp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4.wdp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microsoft.com/office/2007/relationships/hdphoto" Target="../media/hdphoto5.wdp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microsoft.com/office/2007/relationships/hdphoto" Target="../media/hdphoto10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0.png"/><Relationship Id="rId4" Type="http://schemas.openxmlformats.org/officeDocument/2006/relationships/image" Target="../media/image5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6200" y="21771"/>
            <a:ext cx="8991600" cy="1959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az-Latn-AZ" sz="6000" b="1" dirty="0">
                <a:solidFill>
                  <a:schemeClr val="accent4">
                    <a:lumMod val="50000"/>
                  </a:schemeClr>
                </a:solidFill>
              </a:rPr>
              <a:t>Azərbaycan Dövlət Neft və Sənaye Universiteti</a:t>
            </a:r>
            <a:endParaRPr lang="en-US" sz="6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Picture 4" descr="Image result for adns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114550"/>
            <a:ext cx="4676775" cy="4676776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46716" y="2114550"/>
            <a:ext cx="4372883" cy="122736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dirty="0">
                <a:solidFill>
                  <a:srgbClr val="002060"/>
                </a:solidFill>
                <a:latin typeface="+mn-lt"/>
              </a:rPr>
              <a:t>Calculus </a:t>
            </a:r>
          </a:p>
          <a:p>
            <a:pPr marL="0" indent="0" algn="ctr">
              <a:buNone/>
            </a:pPr>
            <a:r>
              <a:rPr lang="en-US" sz="4400" b="1" dirty="0">
                <a:solidFill>
                  <a:srgbClr val="002060"/>
                </a:solidFill>
                <a:latin typeface="+mn-lt"/>
              </a:rPr>
              <a:t>Single Variable</a:t>
            </a:r>
          </a:p>
        </p:txBody>
      </p:sp>
      <p:sp>
        <p:nvSpPr>
          <p:cNvPr id="2" name="AutoShape 2" descr="Image result for calculu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ttp://www.bstlhj6.com/data/out/31/3839680-calculus-wallpaper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14" y="3320143"/>
            <a:ext cx="4049485" cy="3037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6757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𝐃𝐞𝐟𝐢𝐧𝐢𝐭𝐢𝐨𝐧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𝐃𝐢𝐬𝐜𝐨𝐧𝐭𝐢𝐧𝐮𝐢𝐭𝐲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 discontinuity at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𝒄</m:t>
                    </m:r>
                  </m:oMath>
                </a14:m>
                <a:r>
                  <a:rPr lang="en-US" sz="3200" b="1" dirty="0"/>
                  <a:t> is called 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removable</a:t>
                </a:r>
                <a:r>
                  <a:rPr lang="en-US" sz="3200" b="1" dirty="0"/>
                  <a:t> when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/>
                      </a:rPr>
                      <m:t>𝒇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can be made continuous by appropriately defining (or redefining)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𝒇</m:t>
                    </m:r>
                    <m:r>
                      <a:rPr lang="en-US" sz="3200" b="1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r>
                      <a:rPr lang="en-US" sz="3200" b="1">
                        <a:solidFill>
                          <a:srgbClr val="0070C0"/>
                        </a:solidFill>
                        <a:latin typeface="Cambria Math"/>
                      </a:rPr>
                      <m:t>𝐜</m:t>
                    </m:r>
                    <m:r>
                      <a:rPr lang="en-US" sz="3200" b="1">
                        <a:solidFill>
                          <a:srgbClr val="0070C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0387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958" y="0"/>
                <a:ext cx="9140042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For instance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functions shown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𝐅𝐢𝐠𝐮𝐫𝐞𝐬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US" sz="3200" b="1" i="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have removable discontinuities at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𝒄</m:t>
                    </m:r>
                  </m:oMath>
                </a14:m>
                <a:r>
                  <a:rPr lang="en-US" sz="3200" b="1" dirty="0"/>
                  <a:t> and the function shown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sz="3200" b="1" i="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has a non-removable discontinuity at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𝒄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" y="0"/>
                <a:ext cx="9140042" cy="3046988"/>
              </a:xfrm>
              <a:prstGeom prst="rect">
                <a:avLst/>
              </a:prstGeom>
              <a:blipFill rotWithShape="0">
                <a:blip r:embed="rId2"/>
                <a:stretch>
                  <a:fillRect l="-1734" r="-1668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77" y="3319463"/>
            <a:ext cx="9151677" cy="353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105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595888"/>
                <a:ext cx="9144000" cy="3656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Discuss the continuity of each function: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sz="3200" b="1" i="1" smtClean="0">
                            <a:latin typeface="Cambria Math"/>
                          </a:rPr>
                          <m:t>𝒙</m:t>
                        </m:r>
                      </m:den>
                    </m:f>
                  </m:oMath>
                </a14:m>
                <a:r>
                  <a:rPr lang="en-US" sz="3200" b="1" dirty="0"/>
                  <a:t>     				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/>
                      </a:rPr>
                      <m:t>𝒈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 smtClean="0"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r>
                              <a:rPr lang="en-US" sz="3200" b="1" i="1" smtClean="0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  <m:r>
                          <a:rPr lang="en-US" sz="3200" b="1" i="1" smtClean="0">
                            <a:latin typeface="Cambria Math"/>
                          </a:rPr>
                          <m:t>−</m:t>
                        </m:r>
                        <m:r>
                          <a:rPr lang="en-US" sz="3200" b="1" i="1" smtClean="0"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sz="3200" b="1" i="1" smtClean="0">
                            <a:latin typeface="Cambria Math"/>
                          </a:rPr>
                          <m:t>𝒙</m:t>
                        </m:r>
                        <m:r>
                          <a:rPr lang="en-US" sz="3200" b="1" i="1" smtClean="0">
                            <a:latin typeface="Cambria Math"/>
                          </a:rPr>
                          <m:t>−</m:t>
                        </m:r>
                        <m:r>
                          <a:rPr lang="en-US" sz="3200" b="1" i="1" smtClean="0">
                            <a:latin typeface="Cambria Math"/>
                          </a:rPr>
                          <m:t>𝟏</m:t>
                        </m:r>
                      </m:den>
                    </m:f>
                  </m:oMath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/>
                      </a:rPr>
                      <m:t>𝒉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3200" b="1" i="1" smtClean="0">
                                <a:latin typeface="Cambria Math"/>
                              </a:rPr>
                              <m:t>𝒙</m:t>
                            </m:r>
                            <m:r>
                              <a:rPr lang="en-US" sz="3200" b="1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sz="3200" b="1" i="1" smtClean="0">
                                <a:latin typeface="Cambria Math"/>
                              </a:rPr>
                              <m:t>𝟏</m:t>
                            </m:r>
                            <m:r>
                              <a:rPr lang="en-US" sz="3200" b="1" i="1" smtClean="0">
                                <a:latin typeface="Cambria Math"/>
                              </a:rPr>
                              <m:t>, </m:t>
                            </m:r>
                            <m:r>
                              <a:rPr lang="en-US" sz="3200" b="1" i="1" smtClean="0">
                                <a:latin typeface="Cambria Math"/>
                              </a:rPr>
                              <m:t>𝒙</m:t>
                            </m:r>
                            <m:r>
                              <a:rPr lang="en-US" sz="3200" b="1" i="1" smtClean="0">
                                <a:latin typeface="Cambria Math"/>
                              </a:rPr>
                              <m:t>≤</m:t>
                            </m:r>
                            <m:r>
                              <a:rPr lang="en-US" sz="3200" b="1" i="1" smtClean="0">
                                <a:latin typeface="Cambria Math"/>
                              </a:rPr>
                              <m:t>𝟎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1" i="1" smtClean="0">
                                    <a:latin typeface="Cambria Math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sz="3200" b="1" i="1" smtClean="0">
                                    <a:latin typeface="Cambria Math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sz="3200" b="1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sz="3200" b="1" i="1" smtClean="0">
                                <a:latin typeface="Cambria Math"/>
                              </a:rPr>
                              <m:t>𝟏</m:t>
                            </m:r>
                            <m:r>
                              <a:rPr lang="en-US" sz="3200" b="1" i="1" smtClean="0">
                                <a:latin typeface="Cambria Math"/>
                              </a:rPr>
                              <m:t>, </m:t>
                            </m:r>
                            <m:r>
                              <a:rPr lang="en-US" sz="3200" b="1" i="1" smtClean="0">
                                <a:latin typeface="Cambria Math"/>
                              </a:rPr>
                              <m:t>𝒙</m:t>
                            </m:r>
                            <m:r>
                              <a:rPr lang="en-US" sz="3200" b="1" i="1" smtClean="0">
                                <a:latin typeface="Cambria Math"/>
                              </a:rPr>
                              <m:t>&gt;</m:t>
                            </m:r>
                            <m:r>
                              <a:rPr lang="en-US" sz="3200" b="1" i="1" smtClean="0">
                                <a:latin typeface="Cambria Math"/>
                              </a:rPr>
                              <m:t>𝟎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3200" b="1" dirty="0"/>
                  <a:t>		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/>
                      </a:rPr>
                      <m:t>𝒚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3200" b="1" i="0" smtClean="0">
                        <a:latin typeface="Cambria Math"/>
                      </a:rPr>
                      <m:t>𝐬𝐢𝐧</m:t>
                    </m:r>
                    <m:r>
                      <a:rPr lang="en-US" sz="3200" b="1" i="1" smtClean="0">
                        <a:latin typeface="Cambria Math"/>
                      </a:rPr>
                      <m:t> </m:t>
                    </m:r>
                    <m:r>
                      <a:rPr lang="en-US" sz="3200" b="1" i="1" smtClean="0">
                        <a:latin typeface="Cambria Math"/>
                      </a:rPr>
                      <m:t>𝒙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5888"/>
                <a:ext cx="9144000" cy="3656194"/>
              </a:xfrm>
              <a:prstGeom prst="rect">
                <a:avLst/>
              </a:prstGeom>
              <a:blipFill rotWithShape="0"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𝐂𝐨𝐧𝐭𝐢𝐧𝐮𝐢𝐭𝐲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𝐅𝐮𝐧𝐜𝐭𝐢𝐨𝐧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2870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-6928" y="483275"/>
                <a:ext cx="9150927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/>
                  <a:t> The domain of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sz="2800" b="1" i="1" smtClean="0">
                        <a:latin typeface="Cambria Math"/>
                      </a:rPr>
                      <m:t>=</m:t>
                    </m:r>
                    <m:r>
                      <a:rPr lang="en-US" sz="2800" b="1" i="1" smtClean="0">
                        <a:latin typeface="Cambria Math"/>
                      </a:rPr>
                      <m:t>𝟏</m:t>
                    </m:r>
                    <m:r>
                      <a:rPr lang="en-US" sz="2800" b="1" i="1" smtClean="0">
                        <a:latin typeface="Cambria Math"/>
                      </a:rPr>
                      <m:t>/</m:t>
                    </m:r>
                    <m:r>
                      <a:rPr lang="en-US" sz="2800" b="1" i="1" smtClean="0">
                        <a:latin typeface="Cambria Math"/>
                      </a:rPr>
                      <m:t>𝒙</m:t>
                    </m:r>
                  </m:oMath>
                </a14:m>
                <a:r>
                  <a:rPr lang="en-US" sz="2800" b="1" dirty="0"/>
                  <a:t> is all nonzero real numbers. So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you can conclude that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800" b="1" dirty="0"/>
                  <a:t> is continuous at every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800" b="1" dirty="0"/>
                  <a:t>value in its domain.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928" y="483275"/>
                <a:ext cx="9150927" cy="2031325"/>
              </a:xfrm>
              <a:prstGeom prst="rect">
                <a:avLst/>
              </a:prstGeom>
              <a:blipFill rotWithShape="0">
                <a:blip r:embed="rId2"/>
                <a:stretch>
                  <a:fillRect l="-1399" r="-1332" b="-3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-1" y="2580144"/>
                <a:ext cx="9144000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800" b="1" dirty="0"/>
                  <a:t>At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/>
                      </a:rPr>
                      <m:t>𝟎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800" b="1" dirty="0"/>
                  <a:t> has a non-removable discontinuity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as shown in 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28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0" dirty="0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0" dirty="0" smtClean="0"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2800" b="1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/>
                  <a:t>.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2580144"/>
                <a:ext cx="9144000" cy="1384995"/>
              </a:xfrm>
              <a:prstGeom prst="rect">
                <a:avLst/>
              </a:prstGeom>
              <a:blipFill rotWithShape="0">
                <a:blip r:embed="rId3"/>
                <a:stretch>
                  <a:fillRect l="-1333" r="-1333" b="-6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405142"/>
            <a:ext cx="4724399" cy="3453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-6928" y="4180344"/>
                <a:ext cx="4572000" cy="267765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b="1" dirty="0"/>
                  <a:t>In other words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there is no way to define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𝟎</m:t>
                        </m:r>
                      </m:e>
                    </m:d>
                  </m:oMath>
                </a14:m>
                <a:r>
                  <a:rPr lang="en-US" sz="2800" b="1" dirty="0"/>
                  <a:t> so as to make the function continuous at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/>
                      </a:rPr>
                      <m:t>𝟎</m:t>
                    </m:r>
                  </m:oMath>
                </a14:m>
                <a:r>
                  <a:rPr lang="en-US" sz="2800" b="1" dirty="0"/>
                  <a:t>.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928" y="4180344"/>
                <a:ext cx="4572000" cy="2677656"/>
              </a:xfrm>
              <a:prstGeom prst="rect">
                <a:avLst/>
              </a:prstGeom>
              <a:blipFill rotWithShape="0">
                <a:blip r:embed="rId6"/>
                <a:stretch>
                  <a:fillRect l="-2800" r="-2400" b="-2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410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(continued)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-6820" y="304800"/>
                <a:ext cx="9150820" cy="2415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sz="2800" b="1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/>
                  <a:t> The domain of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/>
                      </a:rPr>
                      <m:t>𝒈</m:t>
                    </m:r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sz="2800" b="1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  <m:r>
                          <a:rPr lang="en-US" sz="2800" b="1" i="1" smtClean="0">
                            <a:latin typeface="Cambria Math"/>
                          </a:rPr>
                          <m:t>−</m:t>
                        </m:r>
                        <m:r>
                          <a:rPr lang="en-US" sz="2800" b="1" i="1" smtClean="0"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sz="2800" b="1" i="1" smtClean="0">
                            <a:latin typeface="Cambria Math"/>
                          </a:rPr>
                          <m:t>𝒙</m:t>
                        </m:r>
                        <m:r>
                          <a:rPr lang="en-US" sz="2800" b="1" i="1" smtClean="0">
                            <a:latin typeface="Cambria Math"/>
                          </a:rPr>
                          <m:t>−</m:t>
                        </m:r>
                        <m:r>
                          <a:rPr lang="en-US" sz="2800" b="1" i="1" smtClean="0">
                            <a:latin typeface="Cambria Math"/>
                          </a:rPr>
                          <m:t>𝟏</m:t>
                        </m:r>
                      </m:den>
                    </m:f>
                  </m:oMath>
                </a14:m>
                <a:r>
                  <a:rPr lang="en-US" sz="2800" b="1" dirty="0"/>
                  <a:t> is all real numbers except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/>
                      </a:rPr>
                      <m:t>𝟏</m:t>
                    </m:r>
                  </m:oMath>
                </a14:m>
                <a:r>
                  <a:rPr lang="en-US" sz="2800" b="1" dirty="0"/>
                  <a:t>. So</a:t>
                </a:r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2800" b="1" dirty="0"/>
                  <a:t> you can conclude that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/>
                      </a:rPr>
                      <m:t>𝒈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/>
                  <a:t>is continuous at every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/>
                      </a:rPr>
                      <m:t>𝒙</m:t>
                    </m:r>
                  </m:oMath>
                </a14:m>
                <a:r>
                  <a:rPr lang="en-US" sz="2800" b="1" dirty="0"/>
                  <a:t>-value in its domain.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820" y="304800"/>
                <a:ext cx="9150820" cy="2415020"/>
              </a:xfrm>
              <a:prstGeom prst="rect">
                <a:avLst/>
              </a:prstGeom>
              <a:blipFill rotWithShape="0">
                <a:blip r:embed="rId2"/>
                <a:stretch>
                  <a:fillRect l="-1399" r="-1332" b="-32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-1" y="2653605"/>
                <a:ext cx="9144001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800" b="1" dirty="0"/>
                  <a:t>At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/>
                      </a:rPr>
                      <m:t>𝟏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the function has a removable discontinuity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as shown in 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28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0" dirty="0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0" dirty="0" smtClean="0"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sz="2800" b="1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/>
                  <a:t>.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2653605"/>
                <a:ext cx="9144001" cy="1384995"/>
              </a:xfrm>
              <a:prstGeom prst="rect">
                <a:avLst/>
              </a:prstGeom>
              <a:blipFill rotWithShape="0">
                <a:blip r:embed="rId3"/>
                <a:stretch>
                  <a:fillRect l="-1333" r="-533" b="-6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1" y="3318648"/>
            <a:ext cx="4724400" cy="3540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0" y="4180344"/>
                <a:ext cx="4267200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800" b="1" dirty="0"/>
                  <a:t>By defining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/>
                      </a:rPr>
                      <m:t>𝒈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/>
                      </a:rPr>
                      <m:t>𝟏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800" b="1" dirty="0"/>
                  <a:t> as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the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“</m:t>
                    </m:r>
                  </m:oMath>
                </a14:m>
                <a:r>
                  <a:rPr lang="en-US" sz="2800" b="1" dirty="0"/>
                  <a:t>redefined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”</m:t>
                    </m:r>
                  </m:oMath>
                </a14:m>
                <a:r>
                  <a:rPr lang="en-US" sz="2800" b="1" dirty="0"/>
                  <a:t> function will be continuous for all real numbers.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80344"/>
                <a:ext cx="4267200" cy="2677656"/>
              </a:xfrm>
              <a:prstGeom prst="rect">
                <a:avLst/>
              </a:prstGeom>
              <a:blipFill rotWithShape="0">
                <a:blip r:embed="rId6"/>
                <a:stretch>
                  <a:fillRect l="-2857" r="-2857" b="-2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922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0" y="105595"/>
                <a:ext cx="9144000" cy="2180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/>
                  <a:t> The domain of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/>
                      </a:rPr>
                      <m:t>𝐡</m:t>
                    </m:r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smtClean="0">
                            <a:latin typeface="Cambria Math"/>
                          </a:rPr>
                          <m:t>𝐱</m:t>
                        </m:r>
                      </m:e>
                    </m:d>
                    <m:r>
                      <a:rPr lang="en-US" sz="2800" b="1" i="0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800" b="1" i="0" smtClean="0">
                                <a:latin typeface="Cambria Math"/>
                              </a:rPr>
                              <m:t>𝐱</m:t>
                            </m:r>
                            <m:r>
                              <a:rPr lang="en-US" sz="2800" b="1" i="0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sz="2800" b="1" i="0" smtClean="0">
                                <a:latin typeface="Cambria Math"/>
                              </a:rPr>
                              <m:t>𝟏</m:t>
                            </m:r>
                            <m:r>
                              <a:rPr lang="en-US" sz="2800" b="1" i="0" smtClean="0">
                                <a:latin typeface="Cambria Math"/>
                              </a:rPr>
                              <m:t>, </m:t>
                            </m:r>
                            <m:r>
                              <a:rPr lang="en-US" sz="2800" b="1" i="0" smtClean="0">
                                <a:latin typeface="Cambria Math"/>
                              </a:rPr>
                              <m:t>𝐱</m:t>
                            </m:r>
                            <m:r>
                              <a:rPr lang="en-US" sz="2800" b="1" i="0" smtClean="0">
                                <a:latin typeface="Cambria Math"/>
                                <a:ea typeface="Cambria Math"/>
                              </a:rPr>
                              <m:t>≤</m:t>
                            </m:r>
                            <m:r>
                              <a:rPr lang="en-US" sz="2800" b="1" i="0" smtClean="0">
                                <a:latin typeface="Cambria Math"/>
                                <a:ea typeface="Cambria Math"/>
                              </a:rPr>
                              <m:t>𝟎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1" i="0" smtClean="0">
                                    <a:latin typeface="Cambria Math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US" sz="2800" b="1" i="0" smtClean="0">
                                    <a:latin typeface="Cambria Math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sz="2800" b="1" i="0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sz="2800" b="1" i="0" smtClean="0">
                                <a:latin typeface="Cambria Math"/>
                              </a:rPr>
                              <m:t>𝟏</m:t>
                            </m:r>
                            <m:r>
                              <a:rPr lang="en-US" sz="2800" b="1" i="0" smtClean="0">
                                <a:latin typeface="Cambria Math"/>
                              </a:rPr>
                              <m:t>, </m:t>
                            </m:r>
                            <m:r>
                              <a:rPr lang="en-US" sz="2800" b="1" i="0" smtClean="0">
                                <a:latin typeface="Cambria Math"/>
                              </a:rPr>
                              <m:t>𝐱</m:t>
                            </m:r>
                            <m:r>
                              <a:rPr lang="en-US" sz="2800" b="1" i="0" smtClean="0">
                                <a:latin typeface="Cambria Math"/>
                              </a:rPr>
                              <m:t>&gt;</m:t>
                            </m:r>
                            <m:r>
                              <a:rPr lang="en-US" sz="2800" b="1" i="0" smtClean="0">
                                <a:latin typeface="Cambria Math"/>
                              </a:rPr>
                              <m:t>𝟎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800" b="1" dirty="0"/>
                  <a:t> is all real numbers.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5595"/>
                <a:ext cx="9144000" cy="2180405"/>
              </a:xfrm>
              <a:prstGeom prst="rect">
                <a:avLst/>
              </a:prstGeom>
              <a:blipFill rotWithShape="0">
                <a:blip r:embed="rId2"/>
                <a:stretch>
                  <a:fillRect l="-1333" r="-1333" b="-3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(continued)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0" y="2348805"/>
                <a:ext cx="9144000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800" b="1" dirty="0"/>
                  <a:t>The function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/>
                      </a:rPr>
                      <m:t>𝒉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/>
                  <a:t> is continuous on </a:t>
                </a:r>
                <a14:m>
                  <m:oMath xmlns:m="http://schemas.openxmlformats.org/officeDocument/2006/math">
                    <m:r>
                      <a:rPr lang="en-US" sz="2800" b="1">
                        <a:latin typeface="Cambria Math"/>
                      </a:rPr>
                      <m:t>(</m:t>
                    </m:r>
                    <m:r>
                      <a:rPr lang="en-US" sz="2800" b="1" smtClean="0">
                        <a:solidFill>
                          <a:srgbClr val="0070C0"/>
                        </a:solidFill>
                        <a:latin typeface="Cambria Math"/>
                      </a:rPr>
                      <m:t>−</m:t>
                    </m:r>
                    <m:r>
                      <a:rPr lang="en-US" sz="2800" b="1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∞</m:t>
                    </m:r>
                    <m:r>
                      <a:rPr lang="en-US" sz="2800" b="1">
                        <a:latin typeface="Cambria Math"/>
                        <a:ea typeface="Cambria Math"/>
                      </a:rPr>
                      <m:t>,</m:t>
                    </m:r>
                    <m:r>
                      <a:rPr lang="en-US" sz="2800" b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𝟎</m:t>
                    </m:r>
                    <m:r>
                      <a:rPr lang="en-US" sz="2800" b="1">
                        <a:latin typeface="Cambria Math"/>
                      </a:rPr>
                      <m:t>)</m:t>
                    </m:r>
                  </m:oMath>
                </a14:m>
                <a:r>
                  <a:rPr lang="en-US" sz="2800" b="1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n-US" sz="2800" b="1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800" b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+∞</m:t>
                        </m:r>
                      </m:e>
                    </m:d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48805"/>
                <a:ext cx="9144000" cy="1384995"/>
              </a:xfrm>
              <a:prstGeom prst="rect">
                <a:avLst/>
              </a:prstGeom>
              <a:blipFill rotWithShape="0">
                <a:blip r:embed="rId3"/>
                <a:stretch>
                  <a:fillRect l="-1333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675" y="3154608"/>
            <a:ext cx="4434325" cy="3703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3833275"/>
                <a:ext cx="4572000" cy="287232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b="1" dirty="0"/>
                  <a:t>Because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 b="0" i="1">
                                <a:latin typeface="Cambria Math"/>
                              </a:rPr>
                              <m:t>lim</m:t>
                            </m:r>
                          </m:e>
                          <m:lim>
                            <m:r>
                              <a:rPr lang="en-US" sz="2800" b="1" i="1">
                                <a:latin typeface="Cambria Math"/>
                              </a:rPr>
                              <m:t>𝒙</m:t>
                            </m:r>
                            <m:r>
                              <a:rPr lang="en-US" sz="2800" b="1" i="1">
                                <a:latin typeface="Cambria Math"/>
                              </a:rPr>
                              <m:t>→</m:t>
                            </m:r>
                            <m:r>
                              <a:rPr lang="en-US" sz="2800" b="1" i="1">
                                <a:latin typeface="Cambria Math"/>
                              </a:rPr>
                              <m:t>𝟎</m:t>
                            </m:r>
                          </m:lim>
                        </m:limLow>
                      </m:fName>
                      <m:e>
                        <m:r>
                          <a:rPr lang="en-US" sz="2800" b="1" i="1">
                            <a:latin typeface="Cambria Math"/>
                          </a:rPr>
                          <m:t>𝒉</m:t>
                        </m:r>
                        <m:r>
                          <a:rPr lang="en-US" sz="2800" b="1">
                            <a:latin typeface="Cambria Math"/>
                          </a:rPr>
                          <m:t>(</m:t>
                        </m:r>
                        <m:r>
                          <a:rPr lang="en-US" sz="2800" b="1">
                            <a:latin typeface="Cambria Math"/>
                          </a:rPr>
                          <m:t>𝐱</m:t>
                        </m:r>
                        <m:r>
                          <a:rPr lang="en-US" sz="2800" b="1">
                            <a:latin typeface="Cambria Math"/>
                          </a:rPr>
                          <m:t>)</m:t>
                        </m:r>
                      </m:e>
                    </m:func>
                    <m:r>
                      <a:rPr lang="en-US" sz="2800" b="1">
                        <a:latin typeface="Cambria Math"/>
                      </a:rPr>
                      <m:t>=</m:t>
                    </m:r>
                    <m:r>
                      <a:rPr lang="en-US" sz="2800" b="1">
                        <a:latin typeface="Cambria Math"/>
                      </a:rPr>
                      <m:t>𝟏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/>
                      </a:rPr>
                      <m:t>𝒉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/>
                  <a:t> is continuous on the entire real number line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as shown in 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US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/>
                  <a:t>.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33275"/>
                <a:ext cx="4572000" cy="2872325"/>
              </a:xfrm>
              <a:prstGeom prst="rect">
                <a:avLst/>
              </a:prstGeom>
              <a:blipFill rotWithShape="0">
                <a:blip r:embed="rId6"/>
                <a:stretch>
                  <a:fillRect l="-2667" r="-4400" b="-2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171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0" y="533400"/>
                <a:ext cx="9144000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/>
                  <a:t> The domain of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/>
                      </a:rPr>
                      <m:t>𝒚</m:t>
                    </m:r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sz="2800" b="1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800" b="1" i="0" smtClean="0">
                            <a:latin typeface="Cambria Math"/>
                          </a:rPr>
                          <m:t>𝐬𝐢𝐧</m:t>
                        </m:r>
                      </m:fName>
                      <m:e>
                        <m:r>
                          <a:rPr lang="en-US" sz="2800" b="1" i="1" smtClean="0">
                            <a:latin typeface="Cambria Math"/>
                          </a:rPr>
                          <m:t>𝒙</m:t>
                        </m:r>
                      </m:e>
                    </m:func>
                  </m:oMath>
                </a14:m>
                <a:r>
                  <a:rPr lang="en-US" sz="2800" b="1" dirty="0"/>
                  <a:t> is all real numbers.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2800" b="1" dirty="0"/>
                  <a:t>So</a:t>
                </a:r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2800" b="1" dirty="0"/>
                  <a:t> you can conclude that the function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/>
                      </a:rPr>
                      <m:t>𝒚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/>
                  <a:t> is continuous on its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2800" b="1" dirty="0"/>
                  <a:t>entire domain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as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2800" b="1" dirty="0"/>
                  <a:t>shown in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28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0" dirty="0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0" dirty="0" smtClean="0"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US" sz="2800" b="1" i="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/>
                  <a:t>.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3400"/>
                <a:ext cx="9144000" cy="3970318"/>
              </a:xfrm>
              <a:prstGeom prst="rect">
                <a:avLst/>
              </a:prstGeom>
              <a:blipFill rotWithShape="0">
                <a:blip r:embed="rId2"/>
                <a:stretch>
                  <a:fillRect l="-1333" r="-1333" b="-1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(continued)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445" y="2133601"/>
            <a:ext cx="5723556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7608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ctr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One-Sided Limits and Continuity on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 Closed Interval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To understand continuity on a closed interval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first need to look at a different type of limit called a 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one-sided limit</a:t>
                </a:r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3940076"/>
                <a:ext cx="9144000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For instance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limit from the right</a:t>
                </a:r>
                <a:r>
                  <a:rPr lang="en-US" sz="3200" b="1" dirty="0"/>
                  <a:t> (or 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right-hand limit</a:t>
                </a:r>
                <a:r>
                  <a:rPr lang="en-US" sz="3200" b="1" dirty="0"/>
                  <a:t>) means that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</m:oMath>
                </a14:m>
                <a:r>
                  <a:rPr lang="en-US" sz="3200" b="1" dirty="0"/>
                  <a:t> approaches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𝒄</m:t>
                    </m:r>
                  </m:oMath>
                </a14:m>
                <a:r>
                  <a:rPr lang="en-US" sz="3200" b="1" dirty="0"/>
                  <a:t> from values greater than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𝒄</m:t>
                    </m:r>
                  </m:oMath>
                </a14:m>
                <a:r>
                  <a:rPr lang="en-US" sz="3200" b="1" dirty="0"/>
                  <a:t> (see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).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40076"/>
                <a:ext cx="9144000" cy="2308324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951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05" y="17360"/>
            <a:ext cx="875919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3711476"/>
                <a:ext cx="9144000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Similarly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limit from the left</a:t>
                </a:r>
                <a:r>
                  <a:rPr lang="en-US" sz="3200" b="1" dirty="0"/>
                  <a:t> (or 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left-hand limit</a:t>
                </a:r>
                <a:r>
                  <a:rPr lang="en-US" sz="3200" b="1" dirty="0"/>
                  <a:t>) means that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</m:oMath>
                </a14:m>
                <a:r>
                  <a:rPr lang="en-US" sz="3200" b="1" dirty="0"/>
                  <a:t> approaches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𝒄</m:t>
                    </m:r>
                  </m:oMath>
                </a14:m>
                <a:r>
                  <a:rPr lang="en-US" sz="3200" b="1" dirty="0"/>
                  <a:t> from values less than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𝒄</m:t>
                    </m:r>
                  </m:oMath>
                </a14:m>
                <a:r>
                  <a:rPr lang="en-US" sz="3200" b="1" dirty="0"/>
                  <a:t> (see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).</a:t>
                </a:r>
                <a:endParaRPr lang="en-US" sz="32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11476"/>
                <a:ext cx="9144000" cy="2308324"/>
              </a:xfrm>
              <a:prstGeom prst="rect">
                <a:avLst/>
              </a:prstGeom>
              <a:blipFill rotWithShape="0">
                <a:blip r:embed="rId4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174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2514640"/>
                <a:ext cx="9144000" cy="1699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1" i="1"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sz="3200" b="1" i="1">
                                  <a:latin typeface="Cambria Math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/>
                                    </a:rPr>
                                    <m:t>𝒄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/>
                                    </a:rPr>
                                    <m:t>−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sz="3200" b="1" i="1">
                              <a:latin typeface="Cambria Math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  <m:r>
                        <a:rPr lang="en-US" sz="3200" b="1" i="1">
                          <a:latin typeface="Cambria Math"/>
                        </a:rPr>
                        <m:t>=</m:t>
                      </m:r>
                      <m:r>
                        <a:rPr lang="en-US" sz="3200" b="1" i="1">
                          <a:latin typeface="Cambria Math"/>
                        </a:rPr>
                        <m:t>𝑳</m:t>
                      </m:r>
                    </m:oMath>
                  </m:oMathPara>
                </a14:m>
                <a:endParaRPr lang="en-US" sz="3200" b="1" dirty="0"/>
              </a:p>
              <a:p>
                <a:pPr algn="ctr">
                  <a:lnSpc>
                    <a:spcPct val="150000"/>
                  </a:lnSpc>
                </a:pPr>
                <a:r>
                  <a:rPr lang="en-US" sz="2800" b="1" dirty="0">
                    <a:solidFill>
                      <a:srgbClr val="7030A0"/>
                    </a:solidFill>
                  </a:rPr>
                  <a:t>limit from the left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14640"/>
                <a:ext cx="9144000" cy="1699696"/>
              </a:xfrm>
              <a:prstGeom prst="rect">
                <a:avLst/>
              </a:prstGeom>
              <a:blipFill rotWithShape="0">
                <a:blip r:embed="rId2"/>
                <a:stretch>
                  <a:fillRect b="-5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0"/>
                <a:ext cx="9144000" cy="24583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These limits are denoted as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1" i="1"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sz="3200" b="1" i="1">
                                  <a:latin typeface="Cambria Math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/>
                                    </a:rPr>
                                    <m:t>𝒄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sz="3200" b="1" i="1">
                              <a:latin typeface="Cambria Math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  <m:r>
                        <a:rPr lang="en-US" sz="3200" b="1" i="1">
                          <a:latin typeface="Cambria Math"/>
                        </a:rPr>
                        <m:t>=</m:t>
                      </m:r>
                      <m:r>
                        <a:rPr lang="en-US" sz="3200" b="1" i="1">
                          <a:latin typeface="Cambria Math"/>
                        </a:rPr>
                        <m:t>𝑳</m:t>
                      </m:r>
                    </m:oMath>
                  </m:oMathPara>
                </a14:m>
                <a:endParaRPr lang="en-US" sz="3200" b="1" dirty="0"/>
              </a:p>
              <a:p>
                <a:pPr algn="ctr">
                  <a:lnSpc>
                    <a:spcPct val="150000"/>
                  </a:lnSpc>
                </a:pPr>
                <a:r>
                  <a:rPr lang="en-US" sz="2800" b="1" dirty="0">
                    <a:solidFill>
                      <a:srgbClr val="7030A0"/>
                    </a:solidFill>
                  </a:rPr>
                  <a:t>limit from the right</a:t>
                </a:r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458365"/>
              </a:xfrm>
              <a:prstGeom prst="rect">
                <a:avLst/>
              </a:prstGeom>
              <a:blipFill rotWithShape="0">
                <a:blip r:embed="rId3"/>
                <a:stretch>
                  <a:fillRect l="-1667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8978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2438400"/>
            <a:ext cx="9144000" cy="20465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Continuity and One-Sided Limits</a:t>
            </a:r>
          </a:p>
        </p:txBody>
      </p:sp>
    </p:spTree>
    <p:extLst>
      <p:ext uri="{BB962C8B-B14F-4D97-AF65-F5344CB8AC3E}">
        <p14:creationId xmlns:p14="http://schemas.microsoft.com/office/powerpoint/2010/main" val="1151758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One-sided limits are useful in taking limits of functions involving radicals.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0" y="1676400"/>
                <a:ext cx="9144000" cy="18427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For instance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200" b="1" dirty="0"/>
                  <a:t> is an even integer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1" i="1"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sz="3200" b="1" i="1">
                                  <a:latin typeface="Cambria Math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ad>
                            <m:ra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sz="3200" b="1" i="1">
                                  <a:latin typeface="Cambria Math"/>
                                </a:rPr>
                                <m:t>𝒏</m:t>
                              </m:r>
                            </m:deg>
                            <m:e>
                              <m:r>
                                <a:rPr lang="en-US" sz="3200" b="1" i="1">
                                  <a:latin typeface="Cambria Math"/>
                                </a:rPr>
                                <m:t>𝒙</m:t>
                              </m:r>
                            </m:e>
                          </m:rad>
                        </m:e>
                      </m:func>
                      <m:r>
                        <a:rPr lang="en-US" sz="3200" b="1" i="1">
                          <a:latin typeface="Cambria Math"/>
                        </a:rPr>
                        <m:t>=</m:t>
                      </m:r>
                      <m:r>
                        <a:rPr lang="en-US" sz="3200" b="1" i="1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76400"/>
                <a:ext cx="9144000" cy="1842749"/>
              </a:xfrm>
              <a:prstGeom prst="rect">
                <a:avLst/>
              </a:prstGeom>
              <a:blipFill rotWithShape="0"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060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0" y="3124200"/>
                <a:ext cx="5181600" cy="3478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As shown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limit as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</m:oMath>
                </a14:m>
                <a:r>
                  <a:rPr lang="en-US" sz="3200" b="1" dirty="0"/>
                  <a:t> approaches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−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𝟐</m:t>
                    </m:r>
                  </m:oMath>
                </a14:m>
                <a:r>
                  <a:rPr lang="en-US" sz="3200" b="1" dirty="0">
                    <a:solidFill>
                      <a:srgbClr val="00B0F0"/>
                    </a:solidFill>
                  </a:rPr>
                  <a:t> </a:t>
                </a:r>
                <a:r>
                  <a:rPr lang="en-US" sz="3200" b="1" dirty="0"/>
                  <a:t>from the right 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1" i="1" smtClean="0"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sz="3200" b="1" i="1" smtClean="0">
                                  <a:latin typeface="Cambria Math"/>
                                </a:rPr>
                                <m:t>→−</m:t>
                              </m:r>
                              <m:r>
                                <a:rPr lang="en-US" sz="3200" b="1" i="1" smtClean="0">
                                  <a:latin typeface="Cambria Math"/>
                                </a:rPr>
                                <m:t>𝟐</m:t>
                              </m:r>
                            </m:lim>
                          </m:limLow>
                        </m:fName>
                        <m:e>
                          <m:rad>
                            <m:radPr>
                              <m:degHide m:val="on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1" i="1">
                                  <a:latin typeface="Cambria Math"/>
                                </a:rPr>
                                <m:t>𝟒</m:t>
                              </m:r>
                              <m:r>
                                <a:rPr lang="en-US" sz="3200" b="1" i="1">
                                  <a:latin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</m:e>
                      </m:func>
                      <m:r>
                        <a:rPr lang="en-US" sz="3200" b="1" i="1" smtClean="0">
                          <a:latin typeface="Cambria Math"/>
                        </a:rPr>
                        <m:t>=</m:t>
                      </m:r>
                      <m:r>
                        <a:rPr lang="en-US" sz="3200" b="1" i="1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24200"/>
                <a:ext cx="5181600" cy="3478388"/>
              </a:xfrm>
              <a:prstGeom prst="rect">
                <a:avLst/>
              </a:prstGeom>
              <a:blipFill rotWithShape="0">
                <a:blip r:embed="rId2"/>
                <a:stretch>
                  <a:fillRect l="-2941" r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534701"/>
                <a:ext cx="9144000" cy="1675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 the limit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1" i="1" smtClean="0">
                            <a:latin typeface="Cambria Math"/>
                          </a:rPr>
                          <m:t>𝟒</m:t>
                        </m:r>
                        <m:r>
                          <a:rPr lang="en-US" sz="3200" b="1" i="1" smtClean="0"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 smtClean="0"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r>
                              <a:rPr lang="en-US" sz="3200" b="1" i="1" smtClean="0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3200" b="1" dirty="0"/>
                  <a:t> as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</m:oMath>
                </a14:m>
                <a:r>
                  <a:rPr lang="en-US" sz="3200" b="1" dirty="0"/>
                  <a:t> approaches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/>
                      </a:rPr>
                      <m:t>−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𝟐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3200" b="1" dirty="0"/>
                  <a:t>from the right.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4701"/>
                <a:ext cx="9144000" cy="1675780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 b="-6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2. A One-Sided Limit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25908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1" y="2290167"/>
            <a:ext cx="3886200" cy="4567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477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When the limit from the left is not equal to the limit from the right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(two-sided) limit 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does not exist</a:t>
                </a:r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0" y="2567681"/>
            <a:ext cx="9144000" cy="2232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 next theorem makes this more explicit (the proof of this theorem follows directly from the definition of a one-sided limit).</a:t>
            </a:r>
          </a:p>
        </p:txBody>
      </p:sp>
    </p:spTree>
    <p:extLst>
      <p:ext uri="{BB962C8B-B14F-4D97-AF65-F5344CB8AC3E}">
        <p14:creationId xmlns:p14="http://schemas.microsoft.com/office/powerpoint/2010/main" val="3955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92057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𝐓𝐡𝐞𝐨𝐫𝐞𝐦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𝐓𝐡𝐞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𝐄𝐱𝐢𝐬𝐭𝐞𝐧𝐜𝐞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𝐋𝐢𝐦𝐢𝐭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Let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/>
                      </a:rPr>
                      <m:t>𝒇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be a function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and let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𝒄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3200" b="1" dirty="0"/>
                  <a:t> be real numbers. </a:t>
                </a: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/>
                  <a:t>The limit of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/>
                      </a:rPr>
                      <m:t>𝒇</m:t>
                    </m:r>
                    <m:r>
                      <a:rPr lang="en-US" sz="3200" b="1" i="1">
                        <a:latin typeface="Cambria Math"/>
                      </a:rPr>
                      <m:t>(</m:t>
                    </m:r>
                    <m:r>
                      <a:rPr lang="en-US" sz="3200" b="1" i="1">
                        <a:latin typeface="Cambria Math"/>
                      </a:rPr>
                      <m:t>𝒙</m:t>
                    </m:r>
                    <m:r>
                      <a:rPr lang="en-US" sz="3200" b="1" i="1">
                        <a:latin typeface="Cambria Math"/>
                      </a:rPr>
                      <m:t>)</m:t>
                    </m:r>
                  </m:oMath>
                </a14:m>
                <a:r>
                  <a:rPr lang="en-US" sz="3200" b="1" dirty="0"/>
                  <a:t> as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</m:oMath>
                </a14:m>
                <a:r>
                  <a:rPr lang="en-US" sz="3200" b="1" dirty="0"/>
                  <a:t> approaches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𝒄</m:t>
                    </m:r>
                  </m:oMath>
                </a14:m>
                <a:r>
                  <a:rPr lang="en-US" sz="3200" b="1" dirty="0"/>
                  <a:t> is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3200" b="1" dirty="0"/>
                  <a:t> if and only if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200" b="0" i="1">
                                <a:latin typeface="Cambria Math"/>
                              </a:rPr>
                              <m:t>lim</m:t>
                            </m:r>
                          </m:e>
                          <m:lim>
                            <m:r>
                              <a:rPr lang="en-US" sz="3200" b="1" i="1">
                                <a:latin typeface="Cambria Math"/>
                              </a:rPr>
                              <m:t>𝒙</m:t>
                            </m:r>
                            <m:r>
                              <a:rPr lang="en-US" sz="3200" b="1" i="1">
                                <a:latin typeface="Cambria Math"/>
                              </a:rPr>
                              <m:t>→</m:t>
                            </m:r>
                            <m:sSup>
                              <m:sSupPr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1" i="1">
                                    <a:latin typeface="Cambria Math"/>
                                  </a:rPr>
                                  <m:t>𝒄</m:t>
                                </m:r>
                              </m:e>
                              <m:sup>
                                <m:r>
                                  <a:rPr lang="en-US" sz="3200" b="1" i="1">
                                    <a:latin typeface="Cambria Math"/>
                                  </a:rPr>
                                  <m:t>−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a:rPr lang="en-US" sz="3200" b="1" i="1">
                            <a:latin typeface="Cambria Math"/>
                          </a:rPr>
                          <m:t>𝒇</m:t>
                        </m:r>
                        <m:r>
                          <a:rPr lang="en-US" sz="3200" b="1" i="1">
                            <a:latin typeface="Cambria Math"/>
                          </a:rPr>
                          <m:t>(</m:t>
                        </m:r>
                        <m:r>
                          <a:rPr lang="en-US" sz="3200" b="1" i="1">
                            <a:latin typeface="Cambria Math"/>
                          </a:rPr>
                          <m:t>𝒙</m:t>
                        </m:r>
                        <m:r>
                          <a:rPr lang="en-US" sz="3200" b="1" i="1">
                            <a:latin typeface="Cambria Math"/>
                          </a:rPr>
                          <m:t>)</m:t>
                        </m:r>
                      </m:e>
                    </m:func>
                    <m:r>
                      <a:rPr lang="en-US" sz="3200" b="1" i="1">
                        <a:latin typeface="Cambria Math"/>
                      </a:rPr>
                      <m:t>=</m:t>
                    </m:r>
                    <m:r>
                      <a:rPr lang="en-US" sz="3200" b="1" i="1">
                        <a:latin typeface="Cambria Math"/>
                      </a:rPr>
                      <m:t>𝑳</m:t>
                    </m:r>
                  </m:oMath>
                </a14:m>
                <a:r>
                  <a:rPr lang="en-US" sz="3200" b="1" dirty="0"/>
                  <a:t>    and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200" b="0" i="1">
                                <a:latin typeface="Cambria Math"/>
                              </a:rPr>
                              <m:t>lim</m:t>
                            </m:r>
                          </m:e>
                          <m:lim>
                            <m:r>
                              <a:rPr lang="en-US" sz="3200" b="1" i="1">
                                <a:latin typeface="Cambria Math"/>
                              </a:rPr>
                              <m:t>𝒙</m:t>
                            </m:r>
                            <m:r>
                              <a:rPr lang="en-US" sz="3200" b="1" i="1">
                                <a:latin typeface="Cambria Math"/>
                              </a:rPr>
                              <m:t>→</m:t>
                            </m:r>
                            <m:sSup>
                              <m:sSupPr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1" i="1">
                                    <a:latin typeface="Cambria Math"/>
                                  </a:rPr>
                                  <m:t>𝒄</m:t>
                                </m:r>
                              </m:e>
                              <m:sup>
                                <m:r>
                                  <a:rPr lang="en-US" sz="3200" b="1" i="1">
                                    <a:latin typeface="Cambria Math"/>
                                  </a:rPr>
                                  <m:t>+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a:rPr lang="en-US" sz="3200" b="1" i="1">
                            <a:latin typeface="Cambria Math"/>
                          </a:rPr>
                          <m:t>𝒇</m:t>
                        </m:r>
                        <m:r>
                          <a:rPr lang="en-US" sz="3200" b="1" i="1">
                            <a:latin typeface="Cambria Math"/>
                          </a:rPr>
                          <m:t>(</m:t>
                        </m:r>
                        <m:r>
                          <a:rPr lang="en-US" sz="3200" b="1" i="1">
                            <a:latin typeface="Cambria Math"/>
                          </a:rPr>
                          <m:t>𝒙</m:t>
                        </m:r>
                        <m:r>
                          <a:rPr lang="en-US" sz="3200" b="1" i="1">
                            <a:latin typeface="Cambria Math"/>
                          </a:rPr>
                          <m:t>)</m:t>
                        </m:r>
                      </m:e>
                    </m:func>
                    <m:r>
                      <a:rPr lang="en-US" sz="3200" b="1" i="1">
                        <a:latin typeface="Cambria Math"/>
                      </a:rPr>
                      <m:t>=</m:t>
                    </m:r>
                    <m:r>
                      <a:rPr lang="en-US" sz="3200" b="1" i="1">
                        <a:latin typeface="Cambria Math"/>
                      </a:rPr>
                      <m:t>𝑳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92057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803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028026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𝐃𝐞𝐟𝐢𝐧𝐢𝐭𝐢𝐨𝐧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𝐂𝐨𝐧𝐭𝐢𝐧𝐮𝐢𝐭𝐲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𝐨𝐧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𝐂𝐥𝐨𝐬𝐞𝐝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𝐈𝐧𝐭𝐞𝐫𝐯𝐚𝐥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 function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/>
                      </a:rPr>
                      <m:t>𝒇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is 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continuous on the closed interval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𝒂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𝒃</m:t>
                        </m:r>
                      </m:e>
                    </m:d>
                  </m:oMath>
                </a14:m>
                <a:r>
                  <a:rPr lang="en-US" sz="3200" b="1" dirty="0"/>
                  <a:t> when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/>
                      </a:rPr>
                      <m:t>𝒇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is continuous on the open interval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/>
                      </a:rPr>
                      <m:t>𝒂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/>
                      </a:rPr>
                      <m:t>,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/>
                      </a:rPr>
                      <m:t>𝒃</m:t>
                    </m:r>
                    <m:r>
                      <a:rPr lang="en-US" sz="3200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3200" b="1" dirty="0"/>
                  <a:t> and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200" b="0" i="0">
                                <a:latin typeface="Cambria Math"/>
                              </a:rPr>
                              <m:t>lim</m:t>
                            </m:r>
                          </m:e>
                          <m:lim>
                            <m:r>
                              <a:rPr lang="en-US" sz="3200" b="1" i="1">
                                <a:latin typeface="Cambria Math"/>
                              </a:rPr>
                              <m:t>𝒙</m:t>
                            </m:r>
                            <m:r>
                              <a:rPr lang="en-US" sz="3200" b="1" i="1">
                                <a:latin typeface="Cambria Math"/>
                              </a:rPr>
                              <m:t>→</m:t>
                            </m:r>
                            <m:sSup>
                              <m:sSupPr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1" i="1" smtClean="0">
                                    <a:latin typeface="Cambria Math"/>
                                  </a:rPr>
                                  <m:t>𝒂</m:t>
                                </m:r>
                              </m:e>
                              <m:sup>
                                <m:r>
                                  <a:rPr lang="en-US" sz="3200" b="1" i="1" smtClean="0">
                                    <a:latin typeface="Cambria Math"/>
                                  </a:rPr>
                                  <m:t>+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a:rPr lang="en-US" sz="3200" b="1" i="1">
                            <a:latin typeface="Cambria Math"/>
                          </a:rPr>
                          <m:t>𝒇</m:t>
                        </m:r>
                        <m:r>
                          <a:rPr lang="en-US" sz="3200" b="1" i="1">
                            <a:latin typeface="Cambria Math"/>
                          </a:rPr>
                          <m:t>(</m:t>
                        </m:r>
                        <m:r>
                          <a:rPr lang="en-US" sz="3200" b="1" i="1">
                            <a:latin typeface="Cambria Math"/>
                          </a:rPr>
                          <m:t>𝒙</m:t>
                        </m:r>
                        <m:r>
                          <a:rPr lang="en-US" sz="3200" b="1" i="1">
                            <a:latin typeface="Cambria Math"/>
                          </a:rPr>
                          <m:t>)</m:t>
                        </m:r>
                      </m:e>
                    </m:func>
                    <m:r>
                      <a:rPr lang="en-US" sz="3200" b="1" i="1">
                        <a:latin typeface="Cambria Math"/>
                      </a:rPr>
                      <m:t>=</m:t>
                    </m:r>
                    <m:r>
                      <a:rPr lang="en-US" sz="3200" b="1" i="1" smtClean="0">
                        <a:latin typeface="Cambria Math"/>
                      </a:rPr>
                      <m:t>𝒇</m:t>
                    </m:r>
                    <m:r>
                      <a:rPr lang="en-US" sz="3200" b="1" i="1" smtClean="0">
                        <a:latin typeface="Cambria Math"/>
                      </a:rPr>
                      <m:t>(</m:t>
                    </m:r>
                    <m:r>
                      <a:rPr lang="en-US" sz="3200" b="1" i="1" smtClean="0">
                        <a:latin typeface="Cambria Math"/>
                      </a:rPr>
                      <m:t>𝒂</m:t>
                    </m:r>
                    <m:r>
                      <a:rPr lang="en-US" sz="3200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3200" b="1" dirty="0"/>
                  <a:t>   and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200" b="0" i="0">
                                <a:latin typeface="Cambria Math"/>
                              </a:rPr>
                              <m:t>lim</m:t>
                            </m:r>
                          </m:e>
                          <m:lim>
                            <m:r>
                              <a:rPr lang="en-US" sz="3200" b="1" i="1">
                                <a:latin typeface="Cambria Math"/>
                              </a:rPr>
                              <m:t>𝒙</m:t>
                            </m:r>
                            <m:r>
                              <a:rPr lang="en-US" sz="3200" b="1" i="1">
                                <a:latin typeface="Cambria Math"/>
                              </a:rPr>
                              <m:t>→</m:t>
                            </m:r>
                            <m:sSup>
                              <m:sSupPr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1" i="1" smtClean="0">
                                    <a:latin typeface="Cambria Math"/>
                                  </a:rPr>
                                  <m:t>𝒃</m:t>
                                </m:r>
                              </m:e>
                              <m:sup>
                                <m:r>
                                  <a:rPr lang="en-US" sz="3200" b="1" i="1" smtClean="0">
                                    <a:latin typeface="Cambria Math"/>
                                  </a:rPr>
                                  <m:t>−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a:rPr lang="en-US" sz="3200" b="1" i="1">
                            <a:latin typeface="Cambria Math"/>
                          </a:rPr>
                          <m:t>𝒇</m:t>
                        </m:r>
                        <m:r>
                          <a:rPr lang="en-US" sz="3200" b="1" i="1">
                            <a:latin typeface="Cambria Math"/>
                          </a:rPr>
                          <m:t>(</m:t>
                        </m:r>
                        <m:r>
                          <a:rPr lang="en-US" sz="3200" b="1" i="1">
                            <a:latin typeface="Cambria Math"/>
                          </a:rPr>
                          <m:t>𝒙</m:t>
                        </m:r>
                        <m:r>
                          <a:rPr lang="en-US" sz="3200" b="1" i="1">
                            <a:latin typeface="Cambria Math"/>
                          </a:rPr>
                          <m:t>)</m:t>
                        </m:r>
                      </m:e>
                    </m:func>
                    <m:r>
                      <a:rPr lang="en-US" sz="3200" b="1" i="1">
                        <a:latin typeface="Cambria Math"/>
                      </a:rPr>
                      <m:t>=</m:t>
                    </m:r>
                    <m:r>
                      <a:rPr lang="en-US" sz="3200" b="1" i="1" smtClean="0">
                        <a:latin typeface="Cambria Math"/>
                      </a:rPr>
                      <m:t>𝒇</m:t>
                    </m:r>
                    <m:r>
                      <a:rPr lang="en-US" sz="3200" b="1" i="1" smtClean="0">
                        <a:latin typeface="Cambria Math"/>
                      </a:rPr>
                      <m:t>(</m:t>
                    </m:r>
                    <m:r>
                      <a:rPr lang="en-US" sz="3200" b="1" i="1" smtClean="0">
                        <a:latin typeface="Cambria Math"/>
                      </a:rPr>
                      <m:t>𝒃</m:t>
                    </m:r>
                    <m:r>
                      <a:rPr lang="en-US" sz="3200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3200" b="1" dirty="0"/>
                  <a:t> 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02802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7206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-5939" y="0"/>
                <a:ext cx="9149939" cy="2970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function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/>
                      </a:rPr>
                      <m:t>𝒇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is </a:t>
                </a:r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>
                    <a:solidFill>
                      <a:srgbClr val="FF0000"/>
                    </a:solidFill>
                  </a:rPr>
                  <a:t>continuous from the right</a:t>
                </a:r>
                <a:r>
                  <a:rPr lang="en-US" sz="3200" b="1" dirty="0"/>
                  <a:t> at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𝒂</m:t>
                    </m:r>
                  </m:oMath>
                </a14:m>
                <a:r>
                  <a:rPr lang="en-US" sz="3200" b="1" dirty="0"/>
                  <a:t> </a:t>
                </a:r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>
                    <a:solidFill>
                      <a:srgbClr val="FF0000"/>
                    </a:solidFill>
                  </a:rPr>
                  <a:t>continuous from the left</a:t>
                </a:r>
                <a:r>
                  <a:rPr lang="en-US" sz="3200" b="1" dirty="0"/>
                  <a:t> at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𝒃</m:t>
                    </m:r>
                  </m:oMath>
                </a14:m>
                <a:r>
                  <a:rPr lang="en-US" sz="3200" b="1" i="1" dirty="0"/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(see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sz="3200" b="1" dirty="0"/>
                  <a:t>).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939" y="0"/>
                <a:ext cx="9149939" cy="2970108"/>
              </a:xfrm>
              <a:prstGeom prst="rect">
                <a:avLst/>
              </a:prstGeom>
              <a:blipFill rotWithShape="0">
                <a:blip r:embed="rId2"/>
                <a:stretch>
                  <a:fillRect l="-1666" b="-5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474736"/>
            <a:ext cx="3810000" cy="43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06973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Similar definitions can be made to cover continuity on intervals of the form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𝒂</m:t>
                    </m:r>
                    <m:r>
                      <a:rPr lang="en-US" sz="3200" b="1" i="1" smtClean="0">
                        <a:latin typeface="Cambria Math"/>
                      </a:rPr>
                      <m:t>,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𝒃</m:t>
                    </m:r>
                    <m:r>
                      <a:rPr lang="en-US" sz="3200" b="1" i="1" smtClean="0">
                        <a:latin typeface="Cambria Math"/>
                      </a:rPr>
                      <m:t>]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/>
                      </a:rPr>
                      <m:t>[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𝒂</m:t>
                    </m:r>
                    <m:r>
                      <a:rPr lang="en-US" sz="3200" b="1" i="1" smtClean="0">
                        <a:latin typeface="Cambria Math"/>
                      </a:rPr>
                      <m:t>,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𝒃</m:t>
                    </m:r>
                    <m:r>
                      <a:rPr lang="en-US" sz="3200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3200" b="1" dirty="0"/>
                  <a:t> that are neither open nor closed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or on infinite intervals.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3552727"/>
                <a:ext cx="9144000" cy="2314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For instance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sz="3200" b="1" i="1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1" i="1">
                            <a:latin typeface="Cambria Math"/>
                          </a:rPr>
                          <m:t>𝒙</m:t>
                        </m:r>
                      </m:e>
                    </m:rad>
                  </m:oMath>
                </a14:m>
                <a:r>
                  <a:rPr lang="en-US" sz="3200" b="1" dirty="0"/>
                  <a:t> is continuous on the infinite interval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/>
                      </a:rPr>
                      <m:t>[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𝟎</m:t>
                    </m:r>
                    <m:r>
                      <a:rPr lang="en-US" sz="3200" b="1" i="1">
                        <a:latin typeface="Cambria Math"/>
                      </a:rPr>
                      <m:t>,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+∞</m:t>
                    </m:r>
                    <m:r>
                      <a:rPr lang="en-US" sz="3200" b="1" i="1">
                        <a:latin typeface="Cambria Math"/>
                      </a:rPr>
                      <m:t>)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/>
                      </a:rPr>
                      <m:t>𝒈</m:t>
                    </m:r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sz="3200" b="1" i="1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1" i="1">
                            <a:latin typeface="Cambria Math"/>
                          </a:rPr>
                          <m:t>𝟐</m:t>
                        </m:r>
                        <m:r>
                          <a:rPr lang="en-US" sz="3200" b="1" i="1">
                            <a:latin typeface="Cambria Math"/>
                          </a:rPr>
                          <m:t>−</m:t>
                        </m:r>
                        <m:r>
                          <a:rPr lang="en-US" sz="3200" b="1" i="1">
                            <a:latin typeface="Cambria Math"/>
                          </a:rPr>
                          <m:t>𝒙</m:t>
                        </m:r>
                      </m:e>
                    </m:rad>
                  </m:oMath>
                </a14:m>
                <a:r>
                  <a:rPr lang="en-US" sz="3200" b="1" dirty="0"/>
                  <a:t> is continuous on the infinite interval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−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∞</m:t>
                    </m:r>
                    <m:r>
                      <a:rPr lang="en-US" sz="3200" b="1" i="1">
                        <a:latin typeface="Cambria Math"/>
                        <a:ea typeface="Cambria Math"/>
                      </a:rPr>
                      <m:t>,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𝟐</m:t>
                    </m:r>
                    <m:r>
                      <a:rPr lang="en-US" sz="3200" b="1" i="1">
                        <a:latin typeface="Cambria Math"/>
                        <a:ea typeface="Cambria Math"/>
                      </a:rPr>
                      <m:t>]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52727"/>
                <a:ext cx="9144000" cy="2314673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990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-1" y="2088619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domain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/>
                      </a:rPr>
                      <m:t>𝒇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is the closed interval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/>
                      </a:rPr>
                      <m:t>[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−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𝟏</m:t>
                    </m:r>
                    <m:r>
                      <a:rPr lang="en-US" sz="3200" b="1" i="1" smtClean="0">
                        <a:latin typeface="Cambria Math"/>
                      </a:rPr>
                      <m:t>,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𝟏</m:t>
                    </m:r>
                    <m:r>
                      <a:rPr lang="en-US" sz="3200" b="1" i="1" smtClean="0">
                        <a:latin typeface="Cambria Math"/>
                      </a:rPr>
                      <m:t>]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2088619"/>
                <a:ext cx="9144000" cy="1569660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556030"/>
                <a:ext cx="9144000" cy="831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Discuss the continuity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1" i="1" smtClean="0">
                            <a:latin typeface="Cambria Math"/>
                          </a:rPr>
                          <m:t>𝟏</m:t>
                        </m:r>
                        <m:r>
                          <a:rPr lang="en-US" sz="3200" b="1" i="1" smtClean="0"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 smtClean="0"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r>
                              <a:rPr lang="en-US" sz="3200" b="1" i="1" smtClean="0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6030"/>
                <a:ext cx="9144000" cy="831831"/>
              </a:xfrm>
              <a:prstGeom prst="rect">
                <a:avLst/>
              </a:prstGeom>
              <a:blipFill rotWithShape="0">
                <a:blip r:embed="rId3"/>
                <a:stretch>
                  <a:fillRect l="-1667" b="-23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0" y="0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3. Continuity on a Closed Interval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16002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0" y="3811012"/>
                <a:ext cx="9144000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At all points in the open interval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−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𝟏</m:t>
                    </m:r>
                    <m:r>
                      <a:rPr lang="en-US" sz="3200" b="1" i="1">
                        <a:latin typeface="Cambria Math"/>
                      </a:rPr>
                      <m:t>,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𝟏</m:t>
                    </m:r>
                    <m:r>
                      <a:rPr lang="en-US" sz="3200" b="1" i="1">
                        <a:latin typeface="Cambria Math"/>
                      </a:rPr>
                      <m:t>)</m:t>
                    </m:r>
                  </m:oMath>
                </a14:m>
                <a:r>
                  <a:rPr lang="en-US" sz="3200" b="1" dirty="0"/>
                  <a:t> the continuity of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/>
                      </a:rPr>
                      <m:t>𝒇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follows from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𝐓𝐡𝐞𝐨𝐫𝐞𝐦</m:t>
                    </m:r>
                  </m:oMath>
                </a14:m>
                <a:r>
                  <a:rPr lang="en-US" sz="3200" b="1" dirty="0"/>
                  <a:t> (The Limit of a Function Involving Radicals) and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𝐓𝐡𝐞𝐨𝐫𝐞𝐦</m:t>
                    </m:r>
                  </m:oMath>
                </a14:m>
                <a:r>
                  <a:rPr lang="en-US" sz="3200" b="1" dirty="0"/>
                  <a:t> (The Limit of a Composite Function). 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11012"/>
                <a:ext cx="9144000" cy="3046988"/>
              </a:xfrm>
              <a:prstGeom prst="rect">
                <a:avLst/>
              </a:prstGeom>
              <a:blipFill rotWithShape="0">
                <a:blip r:embed="rId4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816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0" y="426055"/>
                <a:ext cx="9144000" cy="2761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800" b="1" dirty="0"/>
                  <a:t>Moreover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because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800" b="1" i="1"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sz="2800" b="1" i="1">
                                  <a:latin typeface="Cambria Math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2800" b="1" i="1">
                                      <a:latin typeface="Cambria Math"/>
                                    </a:rPr>
                                    <m:t>𝟏</m:t>
                                  </m:r>
                                </m:e>
                                <m:sup>
                                  <m:r>
                                    <a:rPr lang="en-US" sz="2800" b="1" i="1"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ad>
                            <m:radPr>
                              <m:degHide m:val="on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1" i="1">
                                  <a:latin typeface="Cambria Math"/>
                                </a:rPr>
                                <m:t>𝟏</m:t>
                              </m:r>
                              <m:r>
                                <a:rPr lang="en-US" sz="2800" b="1" i="1">
                                  <a:latin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800" b="1" i="1"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</m:e>
                      </m:func>
                      <m:r>
                        <a:rPr lang="en-US" sz="2800" b="1" i="1">
                          <a:latin typeface="Cambria Math"/>
                        </a:rPr>
                        <m:t>=</m:t>
                      </m:r>
                      <m:r>
                        <a:rPr lang="en-US" sz="2800" b="1" i="1">
                          <a:latin typeface="Cambria Math"/>
                        </a:rPr>
                        <m:t>𝟎</m:t>
                      </m:r>
                      <m:r>
                        <a:rPr lang="en-US" sz="2800" b="1" i="1">
                          <a:latin typeface="Cambria Math"/>
                        </a:rPr>
                        <m:t>=</m:t>
                      </m:r>
                      <m:r>
                        <a:rPr lang="en-US" sz="2800" b="1" i="1">
                          <a:latin typeface="Cambria Math"/>
                        </a:rPr>
                        <m:t>𝒇</m:t>
                      </m:r>
                      <m:r>
                        <a:rPr lang="en-US" sz="2800" b="1" i="1">
                          <a:latin typeface="Cambria Math"/>
                        </a:rPr>
                        <m:t>(−</m:t>
                      </m:r>
                      <m:r>
                        <a:rPr lang="en-US" sz="2800" b="1" i="1">
                          <a:latin typeface="Cambria Math"/>
                        </a:rPr>
                        <m:t>𝟏</m:t>
                      </m:r>
                      <m:r>
                        <a:rPr lang="en-US" sz="2800" b="1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2800" b="1" dirty="0"/>
                  <a:t>and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800" b="1" i="1"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sz="2800" b="1" i="1">
                                  <a:latin typeface="Cambria Math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>
                                      <a:latin typeface="Cambria Math"/>
                                    </a:rPr>
                                    <m:t>𝟏</m:t>
                                  </m:r>
                                </m:e>
                                <m:sup>
                                  <m:r>
                                    <a:rPr lang="en-US" sz="2800" b="1" i="1">
                                      <a:latin typeface="Cambria Math"/>
                                    </a:rPr>
                                    <m:t>−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ad>
                            <m:radPr>
                              <m:degHide m:val="on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1" i="1">
                                  <a:latin typeface="Cambria Math"/>
                                </a:rPr>
                                <m:t>𝟏</m:t>
                              </m:r>
                              <m:r>
                                <a:rPr lang="en-US" sz="2800" b="1" i="1">
                                  <a:latin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800" b="1" i="1"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</m:e>
                      </m:func>
                      <m:r>
                        <a:rPr lang="en-US" sz="2800" b="1" i="1">
                          <a:latin typeface="Cambria Math"/>
                        </a:rPr>
                        <m:t>=</m:t>
                      </m:r>
                      <m:r>
                        <a:rPr lang="en-US" sz="2800" b="1" i="1">
                          <a:latin typeface="Cambria Math"/>
                        </a:rPr>
                        <m:t>𝟎</m:t>
                      </m:r>
                      <m:r>
                        <a:rPr lang="en-US" sz="2800" b="1" i="1">
                          <a:latin typeface="Cambria Math"/>
                        </a:rPr>
                        <m:t>=</m:t>
                      </m:r>
                      <m:r>
                        <a:rPr lang="en-US" sz="2800" b="1" i="1"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6055"/>
                <a:ext cx="9144000" cy="2761653"/>
              </a:xfrm>
              <a:prstGeom prst="rect">
                <a:avLst/>
              </a:prstGeom>
              <a:blipFill rotWithShape="0">
                <a:blip r:embed="rId2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(continued)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249753"/>
            <a:ext cx="4496765" cy="3608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0" y="5538985"/>
                <a:ext cx="4648200" cy="13190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800" b="1" dirty="0"/>
                  <a:t>This is illustrated in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28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0" dirty="0"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r>
                  <a:rPr lang="en-US" sz="2800" b="1" dirty="0"/>
                  <a:t>.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38985"/>
                <a:ext cx="4648200" cy="1319015"/>
              </a:xfrm>
              <a:prstGeom prst="rect">
                <a:avLst/>
              </a:prstGeom>
              <a:blipFill rotWithShape="0">
                <a:blip r:embed="rId5"/>
                <a:stretch>
                  <a:fillRect l="-2621" b="-12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3352800"/>
                <a:ext cx="4343400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800" b="1" dirty="0"/>
                  <a:t>you can conclude that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/>
                      </a:rPr>
                      <m:t>𝒇</m:t>
                    </m:r>
                  </m:oMath>
                </a14:m>
                <a:r>
                  <a:rPr lang="en-US" sz="2800" b="1" dirty="0"/>
                  <a:t> is continuous on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/>
                      </a:rPr>
                      <m:t>[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/>
                      </a:rPr>
                      <m:t>−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/>
                      </a:rPr>
                      <m:t>𝟏</m:t>
                    </m:r>
                    <m:r>
                      <a:rPr lang="en-US" sz="2800" b="1" i="1">
                        <a:latin typeface="Cambria Math"/>
                      </a:rPr>
                      <m:t>,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/>
                      </a:rPr>
                      <m:t>𝟏</m:t>
                    </m:r>
                    <m:r>
                      <a:rPr lang="en-US" sz="2800" b="1" i="1">
                        <a:latin typeface="Cambria Math"/>
                      </a:rPr>
                      <m:t>]</m:t>
                    </m:r>
                  </m:oMath>
                </a14:m>
                <a:r>
                  <a:rPr lang="en-US" sz="2800" b="1" dirty="0"/>
                  <a:t>.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52800"/>
                <a:ext cx="4343400" cy="1384995"/>
              </a:xfrm>
              <a:prstGeom prst="rect">
                <a:avLst/>
              </a:prstGeom>
              <a:blipFill rotWithShape="0">
                <a:blip r:embed="rId6"/>
                <a:stretch>
                  <a:fillRect l="-2805" b="-6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823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2438400"/>
            <a:ext cx="9144000" cy="15893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Properties of Continuity</a:t>
            </a:r>
          </a:p>
        </p:txBody>
      </p:sp>
    </p:spTree>
    <p:extLst>
      <p:ext uri="{BB962C8B-B14F-4D97-AF65-F5344CB8AC3E}">
        <p14:creationId xmlns:p14="http://schemas.microsoft.com/office/powerpoint/2010/main" val="2217481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Outline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85800"/>
            <a:ext cx="9144000" cy="6110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3200" b="1" dirty="0"/>
              <a:t>Determine continuity at a point and continuity on an open interval.</a:t>
            </a:r>
          </a:p>
          <a:p>
            <a:pPr marL="457200" indent="-4572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3200" b="1" dirty="0"/>
              <a:t>Determine one-sided limits and continuity on a closed interval.</a:t>
            </a:r>
          </a:p>
          <a:p>
            <a:pPr marL="457200" indent="-4572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3200" b="1" dirty="0"/>
              <a:t>Use properties of continuity.</a:t>
            </a:r>
          </a:p>
          <a:p>
            <a:pPr marL="457200" indent="-4572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3200" b="1" dirty="0"/>
              <a:t>Understand and use the Intermediate Value Theorem.</a:t>
            </a:r>
          </a:p>
        </p:txBody>
      </p:sp>
    </p:spTree>
    <p:extLst>
      <p:ext uri="{BB962C8B-B14F-4D97-AF65-F5344CB8AC3E}">
        <p14:creationId xmlns:p14="http://schemas.microsoft.com/office/powerpoint/2010/main" val="3814447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0" y="0"/>
                <a:ext cx="9144000" cy="6846811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𝐓𝐡𝐞𝐨𝐫𝐞𝐦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𝐏𝐫𝐨𝐩𝐞𝐫𝐭𝐢𝐞𝐬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𝐂𝐨𝐧𝐭𝐢𝐧𝐮𝐢𝐭𝐲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𝒃</m:t>
                    </m:r>
                  </m:oMath>
                </a14:m>
                <a:r>
                  <a:rPr lang="en-US" sz="3200" b="1" dirty="0"/>
                  <a:t> is a real number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/>
                      </a:rPr>
                      <m:t>𝒇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/>
                      </a:rPr>
                      <m:t>𝒈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are continuous at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𝒄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then the functions listed below are also continuous at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𝒄</m:t>
                    </m:r>
                  </m:oMath>
                </a14:m>
                <a:r>
                  <a:rPr lang="en-US" sz="3200" b="1" dirty="0"/>
                  <a:t>:</a:t>
                </a: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200" b="1" dirty="0"/>
                  <a:t>1.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Scalar multiple</a:t>
                </a:r>
                <a:r>
                  <a:rPr lang="en-US" sz="3200" b="1" dirty="0"/>
                  <a:t>: </a:t>
                </a:r>
                <a:r>
                  <a:rPr lang="en-US" sz="2800" b="1" dirty="0"/>
                  <a:t>		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/>
                      </a:rPr>
                      <m:t>𝒃𝒇</m:t>
                    </m:r>
                    <m:r>
                      <a:rPr lang="en-US" sz="2800" b="1" i="1" smtClean="0">
                        <a:latin typeface="Cambria Math"/>
                      </a:rPr>
                      <m:t>(</m:t>
                    </m:r>
                    <m:r>
                      <a:rPr lang="en-US" sz="2800" b="1" i="1" smtClean="0">
                        <a:latin typeface="Cambria Math"/>
                      </a:rPr>
                      <m:t>𝒙</m:t>
                    </m:r>
                    <m:r>
                      <a:rPr lang="en-US" sz="2800" b="1" i="1" smtClean="0">
                        <a:latin typeface="Cambria Math"/>
                      </a:rPr>
                      <m:t>)</m:t>
                    </m:r>
                  </m:oMath>
                </a14:m>
                <a:endParaRPr lang="en-US" sz="2800" b="1" dirty="0"/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200" b="1" dirty="0"/>
                  <a:t>2.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Sum </a:t>
                </a:r>
                <a:r>
                  <a:rPr lang="en-US" sz="3200" b="1" dirty="0"/>
                  <a:t>or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 Difference</a:t>
                </a:r>
                <a:r>
                  <a:rPr lang="en-US" sz="3200" b="1" dirty="0"/>
                  <a:t>: </a:t>
                </a:r>
                <a:r>
                  <a:rPr lang="en-US" sz="2800" b="1" dirty="0"/>
                  <a:t>	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/>
                      </a:rPr>
                      <m:t>𝒇</m:t>
                    </m:r>
                    <m:r>
                      <a:rPr lang="en-US" sz="2800" b="1" i="1" smtClean="0">
                        <a:latin typeface="Cambria Math"/>
                      </a:rPr>
                      <m:t>(</m:t>
                    </m:r>
                    <m:r>
                      <a:rPr lang="en-US" sz="2800" b="1" i="1" smtClean="0">
                        <a:latin typeface="Cambria Math"/>
                      </a:rPr>
                      <m:t>𝒙</m:t>
                    </m:r>
                    <m:r>
                      <a:rPr lang="en-US" sz="2800" b="1" i="1" smtClean="0">
                        <a:latin typeface="Cambria Math"/>
                      </a:rPr>
                      <m:t>)±</m:t>
                    </m:r>
                    <m:r>
                      <a:rPr lang="en-US" sz="2800" b="1" i="1" smtClean="0">
                        <a:latin typeface="Cambria Math"/>
                        <a:ea typeface="Cambria Math"/>
                      </a:rPr>
                      <m:t>𝒈</m:t>
                    </m:r>
                    <m:r>
                      <a:rPr lang="en-US" sz="2800" b="1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2800" b="1" i="1" smtClean="0">
                        <a:latin typeface="Cambria Math"/>
                        <a:ea typeface="Cambria Math"/>
                      </a:rPr>
                      <m:t>𝒙</m:t>
                    </m:r>
                    <m:r>
                      <a:rPr lang="en-US" sz="2800" b="1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sz="2800" b="1" dirty="0"/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200" b="1" dirty="0"/>
                  <a:t>3.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Product</a:t>
                </a:r>
                <a:r>
                  <a:rPr lang="en-US" sz="3200" b="1" dirty="0"/>
                  <a:t>: 	</a:t>
                </a:r>
                <a:r>
                  <a:rPr lang="en-US" sz="2800" b="1" dirty="0"/>
                  <a:t>		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/>
                      </a:rPr>
                      <m:t>𝒇</m:t>
                    </m:r>
                    <m:r>
                      <a:rPr lang="en-US" sz="2800" b="1" i="1" smtClean="0">
                        <a:latin typeface="Cambria Math"/>
                      </a:rPr>
                      <m:t>(</m:t>
                    </m:r>
                    <m:r>
                      <a:rPr lang="en-US" sz="2800" b="1" i="1" smtClean="0">
                        <a:latin typeface="Cambria Math"/>
                      </a:rPr>
                      <m:t>𝒙</m:t>
                    </m:r>
                    <m:r>
                      <a:rPr lang="en-US" sz="2800" b="1" i="1" smtClean="0">
                        <a:latin typeface="Cambria Math"/>
                      </a:rPr>
                      <m:t>)</m:t>
                    </m:r>
                    <m:r>
                      <a:rPr lang="en-US" sz="2800" b="1" i="1" smtClean="0">
                        <a:latin typeface="Cambria Math"/>
                      </a:rPr>
                      <m:t>𝒈</m:t>
                    </m:r>
                    <m:r>
                      <a:rPr lang="en-US" sz="2800" b="1" i="1" smtClean="0">
                        <a:latin typeface="Cambria Math"/>
                      </a:rPr>
                      <m:t>(</m:t>
                    </m:r>
                    <m:r>
                      <a:rPr lang="en-US" sz="2800" b="1" i="1" smtClean="0">
                        <a:latin typeface="Cambria Math"/>
                      </a:rPr>
                      <m:t>𝒙</m:t>
                    </m:r>
                    <m:r>
                      <a:rPr lang="en-US" sz="2800" b="1" i="1" smtClean="0">
                        <a:latin typeface="Cambria Math"/>
                      </a:rPr>
                      <m:t>)</m:t>
                    </m:r>
                  </m:oMath>
                </a14:m>
                <a:endParaRPr lang="en-US" sz="2800" b="1" dirty="0"/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200" b="1" dirty="0"/>
                  <a:t>4.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Quotient</a:t>
                </a:r>
                <a:r>
                  <a:rPr lang="en-US" sz="3200" b="1" dirty="0"/>
                  <a:t>: </a:t>
                </a:r>
                <a:r>
                  <a:rPr lang="en-US" sz="2800" b="1" dirty="0"/>
                  <a:t>		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latin typeface="Cambria Math"/>
                          </a:rPr>
                          <m:t>𝒇</m:t>
                        </m:r>
                        <m:d>
                          <m:d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 i="1" smtClean="0">
                                <a:latin typeface="Cambria Math"/>
                              </a:rPr>
                              <m:t>𝒙</m:t>
                            </m:r>
                          </m:e>
                        </m:d>
                      </m:num>
                      <m:den>
                        <m:r>
                          <a:rPr lang="en-US" sz="2800" b="1" i="1" smtClean="0">
                            <a:latin typeface="Cambria Math"/>
                          </a:rPr>
                          <m:t>𝒈</m:t>
                        </m:r>
                        <m:d>
                          <m:d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 i="1" smtClean="0">
                                <a:latin typeface="Cambria Math"/>
                              </a:rPr>
                              <m:t>𝒙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2800" b="1" dirty="0"/>
                  <a:t> provided that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/>
                      </a:rPr>
                      <m:t>𝒈</m:t>
                    </m:r>
                    <m:r>
                      <a:rPr lang="en-US" sz="2800" b="1" i="1" smtClean="0">
                        <a:latin typeface="Cambria Math"/>
                      </a:rPr>
                      <m:t>(</m:t>
                    </m:r>
                    <m:r>
                      <a:rPr lang="en-US" sz="2800" b="1" i="1" smtClean="0">
                        <a:latin typeface="Cambria Math"/>
                      </a:rPr>
                      <m:t>𝒄</m:t>
                    </m:r>
                    <m:r>
                      <a:rPr lang="en-US" sz="2800" b="1" i="1" smtClean="0">
                        <a:latin typeface="Cambria Math"/>
                      </a:rPr>
                      <m:t>)≠</m:t>
                    </m:r>
                    <m:r>
                      <a:rPr lang="en-US" sz="2800" b="1" i="1" smtClean="0">
                        <a:latin typeface="Cambria Math"/>
                      </a:rPr>
                      <m:t>𝟎</m:t>
                    </m:r>
                  </m:oMath>
                </a14:m>
                <a:r>
                  <a:rPr lang="en-US" sz="2800" b="1" dirty="0"/>
                  <a:t>.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84681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80766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0" y="0"/>
                <a:ext cx="9144000" cy="2692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800" b="1" dirty="0"/>
                  <a:t>It is important to be able to recognize functions that are continuous at every point in their domains:</a:t>
                </a:r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rgbClr val="C00000"/>
                    </a:solidFill>
                  </a:rPr>
                  <a:t>Polynomial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/>
                        </a:rPr>
                        <m:t>𝒑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sz="2800" b="1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/>
                            </a:rPr>
                            <m:t>𝒏</m:t>
                          </m:r>
                        </m:sup>
                      </m:sSup>
                      <m:r>
                        <a:rPr lang="en-US" sz="2800" b="1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sz="2800" b="1" i="1">
                              <a:latin typeface="Cambria Math"/>
                            </a:rPr>
                            <m:t>𝒏</m:t>
                          </m:r>
                          <m:r>
                            <a:rPr lang="en-US" sz="2800" b="1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>
                              <a:latin typeface="Cambria Math"/>
                            </a:rPr>
                            <m:t>𝒏</m:t>
                          </m:r>
                          <m:r>
                            <a:rPr lang="en-US" sz="2800" b="1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/>
                            </a:rPr>
                            <m:t>𝟏</m:t>
                          </m:r>
                        </m:sup>
                      </m:sSup>
                      <m:r>
                        <a:rPr lang="en-US" sz="2800" b="1" i="1" smtClean="0">
                          <a:latin typeface="Cambria Math"/>
                        </a:rPr>
                        <m:t>+…+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sz="2800" b="1" i="1" smtClean="0">
                          <a:latin typeface="Cambria Math"/>
                        </a:rPr>
                        <m:t>𝒙</m:t>
                      </m:r>
                      <m:r>
                        <a:rPr lang="en-US" sz="2800" b="1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692275"/>
              </a:xfrm>
              <a:prstGeom prst="rect">
                <a:avLst/>
              </a:prstGeom>
              <a:blipFill rotWithShape="0">
                <a:blip r:embed="rId2"/>
                <a:stretch>
                  <a:fillRect l="-1333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0" y="2590800"/>
                <a:ext cx="9144000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rgbClr val="C00000"/>
                    </a:solidFill>
                  </a:rPr>
                  <a:t>Rational 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1">
                        <a:latin typeface="Cambria Math"/>
                      </a:rPr>
                      <m:t>𝒓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sz="2800" b="1" i="1">
                        <a:latin typeface="Cambria Math"/>
                      </a:rPr>
                      <m:t>=</m:t>
                    </m:r>
                    <m:r>
                      <a:rPr lang="en-US" sz="2800" b="1" i="1">
                        <a:latin typeface="Cambria Math"/>
                      </a:rPr>
                      <m:t>𝒑</m:t>
                    </m:r>
                    <m:r>
                      <a:rPr lang="en-US" sz="2800" b="1" i="1">
                        <a:latin typeface="Cambria Math"/>
                      </a:rPr>
                      <m:t>(</m:t>
                    </m:r>
                    <m:r>
                      <a:rPr lang="en-US" sz="2800" b="1" i="1">
                        <a:latin typeface="Cambria Math"/>
                      </a:rPr>
                      <m:t>𝒙</m:t>
                    </m:r>
                    <m:r>
                      <a:rPr lang="en-US" sz="2800" b="1" i="1">
                        <a:latin typeface="Cambria Math"/>
                      </a:rPr>
                      <m:t>)/</m:t>
                    </m:r>
                    <m:r>
                      <a:rPr lang="en-US" sz="2800" b="1" i="1">
                        <a:latin typeface="Cambria Math"/>
                      </a:rPr>
                      <m:t>𝒒</m:t>
                    </m:r>
                    <m:r>
                      <a:rPr lang="en-US" sz="2800" b="1" i="1">
                        <a:latin typeface="Cambria Math"/>
                      </a:rPr>
                      <m:t>(</m:t>
                    </m:r>
                    <m:r>
                      <a:rPr lang="en-US" sz="2800" b="1" i="1">
                        <a:latin typeface="Cambria Math"/>
                      </a:rPr>
                      <m:t>𝒙</m:t>
                    </m:r>
                    <m:r>
                      <a:rPr lang="en-US" sz="2800" b="1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800" b="1" dirty="0"/>
                  <a:t>    provided that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/>
                      </a:rPr>
                      <m:t>𝒒</m:t>
                    </m:r>
                    <m:r>
                      <a:rPr lang="en-US" sz="2800" b="1" i="1">
                        <a:latin typeface="Cambria Math"/>
                      </a:rPr>
                      <m:t>(</m:t>
                    </m:r>
                    <m:r>
                      <a:rPr lang="en-US" sz="2800" b="1" i="1">
                        <a:latin typeface="Cambria Math"/>
                      </a:rPr>
                      <m:t>𝒙</m:t>
                    </m:r>
                    <m:r>
                      <a:rPr lang="en-US" sz="2800" b="1" i="1">
                        <a:latin typeface="Cambria Math"/>
                      </a:rPr>
                      <m:t>)≠</m:t>
                    </m:r>
                    <m:r>
                      <a:rPr lang="en-US" sz="2800" b="1" i="1">
                        <a:latin typeface="Cambria Math"/>
                      </a:rPr>
                      <m:t>𝟎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90800"/>
                <a:ext cx="9144000" cy="1384995"/>
              </a:xfrm>
              <a:prstGeom prst="rect">
                <a:avLst/>
              </a:prstGeom>
              <a:blipFill rotWithShape="0">
                <a:blip r:embed="rId3"/>
                <a:stretch>
                  <a:fillRect l="-1200" b="-6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0" y="3937271"/>
                <a:ext cx="9144000" cy="13967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rgbClr val="C00000"/>
                    </a:solidFill>
                  </a:rPr>
                  <a:t>Radical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sz="2800" b="1" i="1">
                          <a:latin typeface="Cambria Math"/>
                        </a:rPr>
                        <m:t>=</m:t>
                      </m:r>
                      <m:rad>
                        <m:ra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2800" b="1" i="1">
                              <a:latin typeface="Cambria Math"/>
                            </a:rPr>
                            <m:t>𝒏</m:t>
                          </m:r>
                        </m:deg>
                        <m:e>
                          <m:r>
                            <a:rPr lang="en-US" sz="2800" b="1" i="1">
                              <a:latin typeface="Cambria Math"/>
                            </a:rPr>
                            <m:t>𝒙</m:t>
                          </m:r>
                        </m:e>
                      </m:rad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37271"/>
                <a:ext cx="9144000" cy="1396729"/>
              </a:xfrm>
              <a:prstGeom prst="rect">
                <a:avLst/>
              </a:prstGeom>
              <a:blipFill rotWithShape="0">
                <a:blip r:embed="rId4"/>
                <a:stretch>
                  <a:fillRect l="-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5334000"/>
                <a:ext cx="9144000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rgbClr val="C00000"/>
                    </a:solidFill>
                  </a:rPr>
                  <a:t>Trigonometric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800" b="1">
                              <a:latin typeface="Cambria Math"/>
                            </a:rPr>
                            <m:t>𝐬𝐢𝐧</m:t>
                          </m:r>
                        </m:fName>
                        <m:e>
                          <m:r>
                            <a:rPr lang="en-US" sz="2800" b="1" i="1">
                              <a:latin typeface="Cambria Math"/>
                            </a:rPr>
                            <m:t>𝒙</m:t>
                          </m:r>
                        </m:e>
                      </m:func>
                      <m:r>
                        <a:rPr lang="en-US" sz="2800" b="1" i="1">
                          <a:latin typeface="Cambria Math"/>
                        </a:rPr>
                        <m:t>,</m:t>
                      </m:r>
                      <m:func>
                        <m:func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800" b="1">
                              <a:latin typeface="Cambria Math"/>
                            </a:rPr>
                            <m:t>𝐜𝐨𝐬</m:t>
                          </m:r>
                        </m:fName>
                        <m:e>
                          <m:r>
                            <a:rPr lang="en-US" sz="2800" b="1" i="1">
                              <a:latin typeface="Cambria Math"/>
                            </a:rPr>
                            <m:t>𝒙</m:t>
                          </m:r>
                        </m:e>
                      </m:func>
                      <m:r>
                        <a:rPr lang="en-US" sz="2800" b="1" i="1">
                          <a:latin typeface="Cambria Math"/>
                        </a:rPr>
                        <m:t>,</m:t>
                      </m:r>
                      <m:func>
                        <m:func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800" b="1">
                              <a:latin typeface="Cambria Math"/>
                            </a:rPr>
                            <m:t>𝐭𝐚𝐧</m:t>
                          </m:r>
                        </m:fName>
                        <m:e>
                          <m:r>
                            <a:rPr lang="en-US" sz="2800" b="1" i="1">
                              <a:latin typeface="Cambria Math"/>
                            </a:rPr>
                            <m:t>𝒙</m:t>
                          </m:r>
                        </m:e>
                      </m:func>
                      <m:r>
                        <a:rPr lang="en-US" sz="2800" b="1">
                          <a:latin typeface="Cambria Math"/>
                        </a:rPr>
                        <m:t>, </m:t>
                      </m:r>
                      <m:r>
                        <a:rPr lang="en-US" sz="2800" b="1">
                          <a:latin typeface="Cambria Math"/>
                        </a:rPr>
                        <m:t>𝐜𝐨𝐭</m:t>
                      </m:r>
                      <m:r>
                        <a:rPr lang="en-US" sz="2800" b="1" i="1">
                          <a:latin typeface="Cambria Math"/>
                        </a:rPr>
                        <m:t> </m:t>
                      </m:r>
                      <m:r>
                        <a:rPr lang="en-US" sz="2800" b="1" i="1">
                          <a:latin typeface="Cambria Math"/>
                        </a:rPr>
                        <m:t>𝒙</m:t>
                      </m:r>
                      <m:r>
                        <a:rPr lang="en-US" sz="2800" b="1">
                          <a:latin typeface="Cambria Math"/>
                        </a:rPr>
                        <m:t>, </m:t>
                      </m:r>
                      <m:r>
                        <a:rPr lang="en-US" sz="2800" b="1">
                          <a:latin typeface="Cambria Math"/>
                        </a:rPr>
                        <m:t>𝐬𝐞𝐜</m:t>
                      </m:r>
                      <m:r>
                        <a:rPr lang="en-US" sz="2800" b="1" i="1">
                          <a:latin typeface="Cambria Math"/>
                        </a:rPr>
                        <m:t> </m:t>
                      </m:r>
                      <m:r>
                        <a:rPr lang="en-US" sz="2800" b="1" i="1">
                          <a:latin typeface="Cambria Math"/>
                        </a:rPr>
                        <m:t>𝒙</m:t>
                      </m:r>
                      <m:r>
                        <a:rPr lang="en-US" sz="2800" b="1" i="1">
                          <a:latin typeface="Cambria Math"/>
                        </a:rPr>
                        <m:t>,</m:t>
                      </m:r>
                      <m:func>
                        <m:func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800" b="1">
                              <a:latin typeface="Cambria Math"/>
                            </a:rPr>
                            <m:t>𝐜𝐬𝐜</m:t>
                          </m:r>
                        </m:fName>
                        <m:e>
                          <m:r>
                            <a:rPr lang="en-US" sz="2800" b="1" i="1">
                              <a:latin typeface="Cambria Math"/>
                            </a:rPr>
                            <m:t>𝒙</m:t>
                          </m:r>
                        </m:e>
                      </m:func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34000"/>
                <a:ext cx="9144000" cy="1384995"/>
              </a:xfrm>
              <a:prstGeom prst="rect">
                <a:avLst/>
              </a:prstGeom>
              <a:blipFill rotWithShape="0">
                <a:blip r:embed="rId5"/>
                <a:stretch>
                  <a:fillRect l="-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945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-2" y="45496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cs typeface="Aharoni" panose="02010803020104030203" pitchFamily="2" charset="-79"/>
                  </a:rPr>
                  <a:t>By the last Theorem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  <a:cs typeface="Aharoni" panose="02010803020104030203" pitchFamily="2" charset="-79"/>
                      </a:rPr>
                      <m:t>,</m:t>
                    </m:r>
                  </m:oMath>
                </a14:m>
                <a:r>
                  <a:rPr lang="en-US" sz="3200" b="1" dirty="0">
                    <a:cs typeface="Aharoni" panose="02010803020104030203" pitchFamily="2" charset="-79"/>
                  </a:rPr>
                  <a:t> it follows that each of the functions above is continuous at every point in its domain.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" y="4549676"/>
                <a:ext cx="9144000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533400"/>
                <a:ext cx="9144000" cy="3437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Discuss the continuity of the functions below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sz="2800" b="1" i="1" smtClean="0">
                          <a:latin typeface="Cambria Math"/>
                        </a:rPr>
                        <m:t>=</m:t>
                      </m:r>
                      <m:r>
                        <a:rPr lang="en-US" sz="2800" b="1" i="1" smtClean="0">
                          <a:latin typeface="Cambria Math"/>
                        </a:rPr>
                        <m:t>𝒙</m:t>
                      </m:r>
                      <m:r>
                        <a:rPr lang="en-US" sz="2800" b="1" i="1" smtClean="0">
                          <a:latin typeface="Cambria Math"/>
                        </a:rPr>
                        <m:t>+</m:t>
                      </m:r>
                      <m:r>
                        <a:rPr lang="en-US" sz="2800" b="1" i="0" smtClean="0">
                          <a:latin typeface="Cambria Math"/>
                        </a:rPr>
                        <m:t>𝐬𝐢𝐧</m:t>
                      </m:r>
                      <m:r>
                        <a:rPr lang="en-US" sz="2800" b="1" i="1" smtClean="0">
                          <a:latin typeface="Cambria Math"/>
                        </a:rPr>
                        <m:t> </m:t>
                      </m:r>
                      <m:r>
                        <a:rPr lang="en-US" sz="2800" b="1" i="1" smtClean="0">
                          <a:latin typeface="Cambria Math"/>
                        </a:rPr>
                        <m:t>𝒙</m:t>
                      </m:r>
                    </m:oMath>
                  </m:oMathPara>
                </a14:m>
                <a:endParaRPr lang="en-US" sz="28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/>
                        </a:rPr>
                        <m:t>𝒈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sz="2800" b="1" i="1" smtClean="0">
                          <a:latin typeface="Cambria Math"/>
                        </a:rPr>
                        <m:t>=</m:t>
                      </m:r>
                      <m:r>
                        <a:rPr lang="en-US" sz="2800" b="1" i="1" smtClean="0">
                          <a:latin typeface="Cambria Math"/>
                        </a:rPr>
                        <m:t>𝟑</m:t>
                      </m:r>
                      <m:r>
                        <a:rPr lang="en-US" sz="2800" b="1" i="1" smtClean="0">
                          <a:latin typeface="Cambria Math"/>
                        </a:rPr>
                        <m:t> </m:t>
                      </m:r>
                      <m:r>
                        <a:rPr lang="en-US" sz="2800" b="1" i="0" smtClean="0">
                          <a:latin typeface="Cambria Math"/>
                        </a:rPr>
                        <m:t>𝐭𝐚𝐧</m:t>
                      </m:r>
                      <m:r>
                        <a:rPr lang="en-US" sz="2800" b="1" i="1" smtClean="0">
                          <a:latin typeface="Cambria Math"/>
                        </a:rPr>
                        <m:t> </m:t>
                      </m:r>
                      <m:r>
                        <a:rPr lang="en-US" sz="2800" b="1" i="1" smtClean="0">
                          <a:latin typeface="Cambria Math"/>
                        </a:rPr>
                        <m:t>𝒙</m:t>
                      </m:r>
                    </m:oMath>
                  </m:oMathPara>
                </a14:m>
                <a:endParaRPr lang="en-US" sz="28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/>
                        </a:rPr>
                        <m:t>𝒉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sz="2800" b="1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800" b="1" i="1" smtClean="0">
                              <a:latin typeface="Cambria Math"/>
                            </a:rPr>
                            <m:t>+</m:t>
                          </m:r>
                          <m:r>
                            <a:rPr lang="en-US" sz="2800" b="1" i="1" smtClean="0"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0" smtClean="0">
                              <a:latin typeface="Cambria Math"/>
                            </a:rPr>
                            <m:t>𝐜𝐨𝐬</m:t>
                          </m:r>
                          <m:r>
                            <a:rPr lang="en-US" sz="2800" b="1" i="1" smtClean="0">
                              <a:latin typeface="Cambria Math"/>
                            </a:rPr>
                            <m:t> </m:t>
                          </m:r>
                          <m:r>
                            <a:rPr lang="en-US" sz="2800" b="1" i="1" smtClean="0">
                              <a:latin typeface="Cambria Math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3400"/>
                <a:ext cx="9144000" cy="3437095"/>
              </a:xfrm>
              <a:prstGeom prst="rect">
                <a:avLst/>
              </a:prstGeom>
              <a:blipFill rotWithShape="0"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5. Applying Properties of Continuity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063425"/>
            <a:ext cx="914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143078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0" y="0"/>
                <a:ext cx="9144000" cy="461947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𝐓𝐡𝐞𝐨𝐫𝐞𝐦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𝐂𝐨𝐧𝐭𝐢𝐧𝐮𝐢𝐭𝐲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𝐂𝐨𝐦𝐩𝐨𝐬𝐢𝐭𝐞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𝐅𝐮𝐧𝐜𝐭𝐢𝐨𝐧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/>
                      </a:rPr>
                      <m:t>𝒈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is continuous at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𝒄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/>
                      </a:rPr>
                      <m:t>𝒇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is continuous at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𝒈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𝒄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then the composite function given by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/>
                            </a:rPr>
                            <m:t>𝒇</m:t>
                          </m:r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∘</m:t>
                          </m:r>
                          <m:r>
                            <a:rPr lang="en-US" sz="3200" b="1" i="1" smtClean="0">
                              <a:latin typeface="Cambria Math"/>
                            </a:rPr>
                            <m:t>𝒈</m:t>
                          </m:r>
                        </m:e>
                      </m:d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latin typeface="Cambria Math"/>
                        </a:rPr>
                        <m:t>=</m:t>
                      </m:r>
                      <m:r>
                        <a:rPr lang="en-US" sz="3200" b="1" i="1" smtClean="0"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/>
                            </a:rPr>
                            <m:t>𝒈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/>
                                </a:rPr>
                                <m:t>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is continuous at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𝒄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61947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98626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0" y="4623925"/>
                <a:ext cx="9144000" cy="2240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/>
                  <a:t> The tangent function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/>
                      </a:rPr>
                      <m:t>𝒇</m:t>
                    </m:r>
                    <m:r>
                      <a:rPr lang="en-US" sz="2800" b="1" i="1" smtClean="0">
                        <a:latin typeface="Cambria Math"/>
                      </a:rPr>
                      <m:t>(</m:t>
                    </m:r>
                    <m:r>
                      <a:rPr lang="en-US" sz="2800" b="1" i="1" smtClean="0">
                        <a:latin typeface="Cambria Math"/>
                      </a:rPr>
                      <m:t>𝒙</m:t>
                    </m:r>
                    <m:r>
                      <a:rPr lang="en-US" sz="2800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800" b="1" dirty="0">
                    <a:cs typeface="Aharoni" panose="02010803020104030203" pitchFamily="2" charset="-79"/>
                  </a:rPr>
                  <a:t> </a:t>
                </a:r>
                <a:r>
                  <a:rPr lang="en-US" sz="2800" b="1" dirty="0"/>
                  <a:t>is undefined at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  <a:cs typeface="Aharoni" panose="02010803020104030203" pitchFamily="2" charset="-79"/>
                      </a:rPr>
                      <m:t>𝒙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  <a:cs typeface="Aharoni" panose="02010803020104030203" pitchFamily="2" charset="-79"/>
                      </a:rPr>
                      <m:t>=</m:t>
                    </m:r>
                    <m:f>
                      <m:f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  <a:cs typeface="Aharoni" panose="02010803020104030203" pitchFamily="2" charset="-79"/>
                          </a:rPr>
                        </m:ctrlPr>
                      </m:fPr>
                      <m:num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  <a:cs typeface="Aharoni" panose="02010803020104030203" pitchFamily="2" charset="-79"/>
                          </a:rPr>
                          <m:t>𝝅</m:t>
                        </m:r>
                      </m:num>
                      <m:den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  <a:cs typeface="Aharoni" panose="02010803020104030203" pitchFamily="2" charset="-79"/>
                          </a:rPr>
                          <m:t>𝟐</m:t>
                        </m:r>
                      </m:den>
                    </m:f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  <a:cs typeface="Aharoni" panose="02010803020104030203" pitchFamily="2" charset="-79"/>
                      </a:rPr>
                      <m:t>+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  <a:cs typeface="Aharoni" panose="02010803020104030203" pitchFamily="2" charset="-79"/>
                      </a:rPr>
                      <m:t>𝒏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  <a:cs typeface="Aharoni" panose="02010803020104030203" pitchFamily="2" charset="-79"/>
                      </a:rPr>
                      <m:t>𝝅</m:t>
                    </m:r>
                  </m:oMath>
                </a14:m>
                <a:r>
                  <a:rPr lang="en-US" sz="2800" b="1" dirty="0">
                    <a:solidFill>
                      <a:schemeClr val="tx1"/>
                    </a:solidFill>
                    <a:cs typeface="Aharoni" panose="02010803020104030203" pitchFamily="2" charset="-79"/>
                  </a:rPr>
                  <a:t>  (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/>
                        <a:cs typeface="Aharoni" panose="02010803020104030203" pitchFamily="2" charset="-79"/>
                      </a:rPr>
                      <m:t>𝒏</m:t>
                    </m:r>
                  </m:oMath>
                </a14:m>
                <a:r>
                  <a:rPr lang="en-US" sz="2800" b="1" dirty="0">
                    <a:solidFill>
                      <a:schemeClr val="tx1"/>
                    </a:solidFill>
                    <a:cs typeface="Aharoni" panose="02010803020104030203" pitchFamily="2" charset="-79"/>
                  </a:rPr>
                  <a:t> is an integer)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2800" b="1" dirty="0"/>
                  <a:t>At all other points it is continuous.</a:t>
                </a:r>
                <a:endParaRPr lang="en-US" sz="2800" b="1" dirty="0">
                  <a:cs typeface="Aharoni" panose="02010803020104030203" pitchFamily="2" charset="-79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23925"/>
                <a:ext cx="9144000" cy="2240742"/>
              </a:xfrm>
              <a:prstGeom prst="rect">
                <a:avLst/>
              </a:prstGeom>
              <a:blipFill rotWithShape="0">
                <a:blip r:embed="rId2"/>
                <a:stretch>
                  <a:fillRect l="-1333" b="-3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-3958" y="548670"/>
                <a:ext cx="9147958" cy="3489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800" b="1" dirty="0"/>
                  <a:t>Discuss the continuity of the functions below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sz="2800" b="1" i="1" smtClean="0">
                        <a:latin typeface="Cambria Math"/>
                      </a:rPr>
                      <m:t>=</m:t>
                    </m:r>
                    <m:r>
                      <a:rPr lang="en-US" sz="2800" b="1" i="0" smtClean="0">
                        <a:latin typeface="Cambria Math"/>
                      </a:rPr>
                      <m:t>𝐭𝐚𝐧</m:t>
                    </m:r>
                    <m:r>
                      <a:rPr lang="en-US" sz="2800" b="1" i="1" smtClean="0">
                        <a:latin typeface="Cambria Math"/>
                      </a:rPr>
                      <m:t> </m:t>
                    </m:r>
                    <m:r>
                      <a:rPr lang="en-US" sz="2800" b="1" i="1" smtClean="0">
                        <a:latin typeface="Cambria Math"/>
                      </a:rPr>
                      <m:t>𝒙</m:t>
                    </m:r>
                  </m:oMath>
                </a14:m>
                <a:r>
                  <a:rPr lang="en-US" sz="2800" b="1" dirty="0"/>
                  <a:t>    		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/>
                      </a:rPr>
                      <m:t>𝒈</m:t>
                    </m:r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sz="2800" b="1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800" b="1" i="0" smtClean="0">
                                <a:latin typeface="Cambria Math"/>
                              </a:rPr>
                              <m:t>𝐬𝐢𝐧</m:t>
                            </m:r>
                            <m:f>
                              <m:fPr>
                                <m:ctrlP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1" i="1" smtClean="0">
                                    <a:latin typeface="Cambria Math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sz="2800" b="1" i="1" smtClean="0">
                                    <a:latin typeface="Cambria Math"/>
                                  </a:rPr>
                                  <m:t>𝒙</m:t>
                                </m:r>
                              </m:den>
                            </m:f>
                            <m:r>
                              <a:rPr lang="en-US" sz="2800" b="1" i="1" smtClean="0">
                                <a:latin typeface="Cambria Math"/>
                              </a:rPr>
                              <m:t>, </m:t>
                            </m:r>
                            <m:r>
                              <a:rPr lang="en-US" sz="2800" b="1" i="1" smtClean="0">
                                <a:latin typeface="Cambria Math"/>
                              </a:rPr>
                              <m:t>𝒙</m:t>
                            </m:r>
                            <m:r>
                              <a:rPr lang="en-US" sz="2800" b="1" i="1" smtClean="0">
                                <a:latin typeface="Cambria Math"/>
                                <a:ea typeface="Cambria Math"/>
                              </a:rPr>
                              <m:t>≠</m:t>
                            </m:r>
                            <m:r>
                              <a:rPr lang="en-US" sz="2800" b="1" i="1" smtClean="0">
                                <a:latin typeface="Cambria Math"/>
                                <a:ea typeface="Cambria Math"/>
                              </a:rPr>
                              <m:t>𝟎</m:t>
                            </m:r>
                          </m:e>
                          <m:e>
                            <m:r>
                              <a:rPr lang="en-US" sz="2800" b="1" i="1" smtClean="0">
                                <a:latin typeface="Cambria Math"/>
                              </a:rPr>
                              <m:t>𝟎</m:t>
                            </m:r>
                            <m:r>
                              <a:rPr lang="en-US" sz="2800" b="1" i="1" smtClean="0">
                                <a:latin typeface="Cambria Math"/>
                              </a:rPr>
                              <m:t>,       </m:t>
                            </m:r>
                            <m:r>
                              <a:rPr lang="en-US" sz="2800" b="1" i="1" smtClean="0">
                                <a:latin typeface="Cambria Math"/>
                              </a:rPr>
                              <m:t>𝒙</m:t>
                            </m:r>
                            <m:r>
                              <a:rPr lang="en-US" sz="2800" b="1" i="1" smtClean="0">
                                <a:latin typeface="Cambria Math"/>
                              </a:rPr>
                              <m:t>=</m:t>
                            </m:r>
                            <m:r>
                              <a:rPr lang="en-US" sz="2800" b="1" i="1" smtClean="0">
                                <a:latin typeface="Cambria Math"/>
                              </a:rPr>
                              <m:t>𝟎</m:t>
                            </m:r>
                          </m:e>
                        </m:eqArr>
                      </m:e>
                    </m:d>
                  </m:oMath>
                </a14:m>
                <a:endParaRPr lang="en-US" sz="2800" b="1" dirty="0"/>
              </a:p>
              <a:p>
                <a:pPr algn="just"/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/>
                      </a:rPr>
                      <m:t>𝒉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sz="2800" b="1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800" b="1" i="1" smtClean="0">
                                <a:latin typeface="Cambria Math"/>
                              </a:rPr>
                              <m:t>𝒙</m:t>
                            </m:r>
                            <m:r>
                              <a:rPr lang="en-US" sz="2800" b="1" i="0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sz="2800" b="1">
                                <a:latin typeface="Cambria Math"/>
                              </a:rPr>
                              <m:t>𝐬𝐢𝐧</m:t>
                            </m:r>
                            <m:f>
                              <m:fPr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1" i="1">
                                    <a:latin typeface="Cambria Math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sz="2800" b="1" i="1">
                                    <a:latin typeface="Cambria Math"/>
                                  </a:rPr>
                                  <m:t>𝒙</m:t>
                                </m:r>
                              </m:den>
                            </m:f>
                            <m:r>
                              <a:rPr lang="en-US" sz="2800" b="1" i="1">
                                <a:latin typeface="Cambria Math"/>
                              </a:rPr>
                              <m:t>, </m:t>
                            </m:r>
                            <m:r>
                              <a:rPr lang="en-US" sz="2800" b="1" i="1">
                                <a:latin typeface="Cambria Math"/>
                              </a:rPr>
                              <m:t>𝒙</m:t>
                            </m:r>
                            <m:r>
                              <a:rPr lang="en-US" sz="2800" b="1" i="1">
                                <a:latin typeface="Cambria Math"/>
                                <a:ea typeface="Cambria Math"/>
                              </a:rPr>
                              <m:t>≠</m:t>
                            </m:r>
                            <m:r>
                              <a:rPr lang="en-US" sz="2800" b="1" i="1">
                                <a:latin typeface="Cambria Math"/>
                                <a:ea typeface="Cambria Math"/>
                              </a:rPr>
                              <m:t>𝟎</m:t>
                            </m:r>
                          </m:e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𝟎</m:t>
                            </m:r>
                            <m:r>
                              <a:rPr lang="en-US" sz="2800" b="1" i="1">
                                <a:latin typeface="Cambria Math"/>
                              </a:rPr>
                              <m:t>,       </m:t>
                            </m:r>
                            <m:r>
                              <a:rPr lang="en-US" sz="2800" b="1" i="1">
                                <a:latin typeface="Cambria Math"/>
                              </a:rPr>
                              <m:t>𝒙</m:t>
                            </m:r>
                            <m:r>
                              <a:rPr lang="en-US" sz="2800" b="1" i="1">
                                <a:latin typeface="Cambria Math"/>
                              </a:rPr>
                              <m:t>=</m:t>
                            </m:r>
                            <m:r>
                              <a:rPr lang="en-US" sz="2800" b="1" i="1">
                                <a:latin typeface="Cambria Math"/>
                              </a:rPr>
                              <m:t>𝟎</m:t>
                            </m:r>
                          </m:e>
                        </m:eqArr>
                      </m:e>
                    </m:d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58" y="548670"/>
                <a:ext cx="9147958" cy="3489930"/>
              </a:xfrm>
              <a:prstGeom prst="rect">
                <a:avLst/>
              </a:prstGeom>
              <a:blipFill rotWithShape="0">
                <a:blip r:embed="rId3"/>
                <a:stretch>
                  <a:fillRect l="-1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6. Testing for Continuity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13962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168896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0" y="563887"/>
                <a:ext cx="9144000" cy="179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So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/>
                      </a:rPr>
                      <m:t>𝒇</m:t>
                    </m:r>
                    <m:r>
                      <a:rPr lang="en-US" sz="3200" b="1" i="1">
                        <a:latin typeface="Cambria Math"/>
                      </a:rPr>
                      <m:t>(</m:t>
                    </m:r>
                    <m:r>
                      <a:rPr lang="en-US" sz="3200" b="1" i="1">
                        <a:latin typeface="Cambria Math"/>
                      </a:rPr>
                      <m:t>𝒙</m:t>
                    </m:r>
                    <m:r>
                      <a:rPr lang="en-US" sz="3200" b="1" i="1">
                        <a:latin typeface="Cambria Math"/>
                      </a:rPr>
                      <m:t>)</m:t>
                    </m:r>
                  </m:oMath>
                </a14:m>
                <a:r>
                  <a:rPr lang="en-US" sz="3200" b="1" dirty="0"/>
                  <a:t> is continuous on the open intervals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/>
                      </a:rPr>
                      <m:t>…, 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en-US" sz="28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1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𝟑</m:t>
                            </m:r>
                            <m:r>
                              <a:rPr lang="en-US" sz="2800" b="1" i="1">
                                <a:solidFill>
                                  <a:srgbClr val="0070C0"/>
                                </a:solidFill>
                                <a:latin typeface="Cambria Math"/>
                                <a:ea typeface="Cambria Math"/>
                              </a:rPr>
                              <m:t>𝝅</m:t>
                            </m:r>
                          </m:num>
                          <m:den>
                            <m:r>
                              <a:rPr lang="en-US" sz="2800" b="1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𝟐</m:t>
                            </m:r>
                          </m:den>
                        </m:f>
                        <m:r>
                          <a:rPr lang="en-US" sz="2800" b="1" i="1">
                            <a:latin typeface="Cambria Math"/>
                          </a:rPr>
                          <m:t>,</m:t>
                        </m:r>
                        <m:r>
                          <a:rPr lang="en-US" sz="2800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en-US" sz="28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1" i="1">
                                <a:solidFill>
                                  <a:srgbClr val="0070C0"/>
                                </a:solidFill>
                                <a:latin typeface="Cambria Math"/>
                                <a:ea typeface="Cambria Math"/>
                              </a:rPr>
                              <m:t>𝝅</m:t>
                            </m:r>
                          </m:num>
                          <m:den>
                            <m:r>
                              <a:rPr lang="en-US" sz="2800" b="1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𝟐</m:t>
                            </m:r>
                          </m:den>
                        </m:f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800" b="1" i="1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en-US" sz="28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1" i="1">
                                <a:solidFill>
                                  <a:srgbClr val="0070C0"/>
                                </a:solidFill>
                                <a:latin typeface="Cambria Math"/>
                                <a:ea typeface="Cambria Math"/>
                              </a:rPr>
                              <m:t>𝝅</m:t>
                            </m:r>
                          </m:num>
                          <m:den>
                            <m:r>
                              <a:rPr lang="en-US" sz="2800" b="1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𝟐</m:t>
                            </m:r>
                          </m:den>
                        </m:f>
                        <m:r>
                          <a:rPr lang="en-US" sz="2800" b="1" i="1">
                            <a:latin typeface="Cambria Math"/>
                          </a:rPr>
                          <m:t>,</m:t>
                        </m:r>
                        <m:f>
                          <m:fPr>
                            <m:ctrlPr>
                              <a:rPr lang="en-US" sz="28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1" i="1">
                                <a:solidFill>
                                  <a:srgbClr val="0070C0"/>
                                </a:solidFill>
                                <a:latin typeface="Cambria Math"/>
                                <a:ea typeface="Cambria Math"/>
                              </a:rPr>
                              <m:t>𝝅</m:t>
                            </m:r>
                          </m:num>
                          <m:den>
                            <m:r>
                              <a:rPr lang="en-US" sz="2800" b="1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𝟐</m:t>
                            </m:r>
                          </m:den>
                        </m:f>
                      </m:e>
                    </m:d>
                    <m:r>
                      <a:rPr lang="en-US" sz="2800" b="1" i="1">
                        <a:latin typeface="Cambria Math"/>
                      </a:rPr>
                      <m:t>, 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1" i="1">
                                <a:solidFill>
                                  <a:srgbClr val="0070C0"/>
                                </a:solidFill>
                                <a:latin typeface="Cambria Math"/>
                                <a:ea typeface="Cambria Math"/>
                              </a:rPr>
                              <m:t>𝝅</m:t>
                            </m:r>
                          </m:num>
                          <m:den>
                            <m:r>
                              <a:rPr lang="en-US" sz="2800" b="1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𝟐</m:t>
                            </m:r>
                          </m:den>
                        </m:f>
                        <m:r>
                          <a:rPr lang="en-US" sz="2800" b="1" i="1">
                            <a:latin typeface="Cambria Math"/>
                          </a:rPr>
                          <m:t>,</m:t>
                        </m:r>
                        <m:f>
                          <m:fPr>
                            <m:ctrlPr>
                              <a:rPr lang="en-US" sz="28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1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𝟑</m:t>
                            </m:r>
                            <m:r>
                              <a:rPr lang="en-US" sz="2800" b="1" i="1">
                                <a:solidFill>
                                  <a:srgbClr val="0070C0"/>
                                </a:solidFill>
                                <a:latin typeface="Cambria Math"/>
                                <a:ea typeface="Cambria Math"/>
                              </a:rPr>
                              <m:t>𝝅</m:t>
                            </m:r>
                          </m:num>
                          <m:den>
                            <m:r>
                              <a:rPr lang="en-US" sz="2800" b="1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𝟐</m:t>
                            </m:r>
                          </m:den>
                        </m:f>
                      </m:e>
                    </m:d>
                    <m:r>
                      <a:rPr lang="en-US" sz="2800" b="1" i="1">
                        <a:latin typeface="Cambria Math"/>
                      </a:rPr>
                      <m:t>,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3887"/>
                <a:ext cx="9144000" cy="1798313"/>
              </a:xfrm>
              <a:prstGeom prst="rect">
                <a:avLst/>
              </a:prstGeom>
              <a:blipFill rotWithShape="0"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(continued)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302" y="2101797"/>
            <a:ext cx="3695698" cy="4756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681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(continued)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0" y="458053"/>
                <a:ext cx="9144000" cy="4113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Because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/>
                      </a:rPr>
                      <m:t>𝒈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200" b="1" dirty="0"/>
                  <a:t> is continuous except at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𝟎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and the sine function is continuous for all real values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it follows from the last Theorem that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/>
                      </a:rPr>
                      <m:t>𝒚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3200" b="1" i="0" smtClean="0">
                            <a:latin typeface="Cambria Math"/>
                          </a:rPr>
                          <m:t>𝐬𝐢𝐧</m:t>
                        </m:r>
                      </m:fName>
                      <m:e>
                        <m:f>
                          <m:f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1" i="1" smtClean="0">
                                <a:latin typeface="Cambria Math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3200" b="1" i="1" smtClean="0">
                                <a:latin typeface="Cambria Math"/>
                              </a:rPr>
                              <m:t>𝒙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sz="3200" b="1" dirty="0"/>
                  <a:t> is continuous at all real values except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𝟎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8053"/>
                <a:ext cx="9144000" cy="4113947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 b="-2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𝟎</m:t>
                    </m:r>
                  </m:oMath>
                </a14:m>
                <a:r>
                  <a:rPr lang="en-US" sz="3200" b="1" dirty="0">
                    <a:solidFill>
                      <a:srgbClr val="00B0F0"/>
                    </a:solidFill>
                  </a:rPr>
                  <a:t> </a:t>
                </a:r>
                <a:r>
                  <a:rPr lang="en-US" sz="3200" b="1" dirty="0"/>
                  <a:t>the limit of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/>
                      </a:rPr>
                      <m:t>𝒈</m:t>
                    </m:r>
                    <m:r>
                      <a:rPr lang="en-US" sz="3200" b="1" i="1">
                        <a:latin typeface="Cambria Math"/>
                      </a:rPr>
                      <m:t>(</m:t>
                    </m:r>
                    <m:r>
                      <a:rPr lang="en-US" sz="3200" b="1" i="1">
                        <a:latin typeface="Cambria Math"/>
                      </a:rPr>
                      <m:t>𝒙</m:t>
                    </m:r>
                    <m:r>
                      <a:rPr lang="en-US" sz="3200" b="1" i="1">
                        <a:latin typeface="Cambria Math"/>
                      </a:rPr>
                      <m:t>)</m:t>
                    </m:r>
                  </m:oMath>
                </a14:m>
                <a:r>
                  <a:rPr lang="en-US" sz="3200" b="1" dirty="0"/>
                  <a:t> does not exist.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So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/>
                      </a:rPr>
                      <m:t>𝒈</m:t>
                    </m:r>
                    <m:r>
                      <a:rPr lang="en-US" sz="3200" b="1" i="1">
                        <a:latin typeface="Cambria Math"/>
                      </a:rPr>
                      <m:t>(</m:t>
                    </m:r>
                    <m:r>
                      <a:rPr lang="en-US" sz="3200" b="1" i="1">
                        <a:latin typeface="Cambria Math"/>
                      </a:rPr>
                      <m:t>𝒙</m:t>
                    </m:r>
                    <m:r>
                      <a:rPr lang="en-US" sz="3200" b="1" i="1">
                        <a:latin typeface="Cambria Math"/>
                      </a:rPr>
                      <m:t>)</m:t>
                    </m:r>
                  </m:oMath>
                </a14:m>
                <a:r>
                  <a:rPr lang="en-US" sz="3200" b="1" dirty="0"/>
                  <a:t> is continuous on the intervals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−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∞</m:t>
                    </m:r>
                    <m:r>
                      <a:rPr lang="en-US" sz="3200" b="1" i="1">
                        <a:latin typeface="Cambria Math"/>
                        <a:ea typeface="Cambria Math"/>
                      </a:rPr>
                      <m:t>,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𝟎</m:t>
                    </m:r>
                    <m:r>
                      <a:rPr lang="en-US" sz="3200" b="1" i="1">
                        <a:latin typeface="Cambria Math"/>
                      </a:rPr>
                      <m:t>)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𝟎</m:t>
                    </m:r>
                    <m:r>
                      <a:rPr lang="en-US" sz="3200" b="1" i="1">
                        <a:latin typeface="Cambria Math"/>
                      </a:rPr>
                      <m:t>,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+∞</m:t>
                    </m:r>
                    <m:r>
                      <a:rPr lang="en-US" sz="3200" b="1" i="1">
                        <a:latin typeface="Cambria Math"/>
                      </a:rPr>
                      <m:t>)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blipFill rotWithShape="0">
                <a:blip r:embed="rId4"/>
                <a:stretch>
                  <a:fillRect l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434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(continued)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377" y="609600"/>
            <a:ext cx="5055623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22699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(continued)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0" y="520005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The function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/>
                      </a:rPr>
                      <m:t>𝒉</m:t>
                    </m:r>
                    <m:r>
                      <a:rPr lang="en-US" sz="3200" b="1" i="1" smtClean="0">
                        <a:latin typeface="Cambria Math"/>
                      </a:rPr>
                      <m:t>(</m:t>
                    </m:r>
                    <m:r>
                      <a:rPr lang="en-US" sz="3200" b="1" i="1" smtClean="0">
                        <a:latin typeface="Cambria Math"/>
                      </a:rPr>
                      <m:t>𝒙</m:t>
                    </m:r>
                    <m:r>
                      <a:rPr lang="en-US" sz="3200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3200" b="1" dirty="0"/>
                  <a:t> is similar to the function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/>
                      </a:rPr>
                      <m:t>𝒈</m:t>
                    </m:r>
                    <m:r>
                      <a:rPr lang="en-US" sz="3200" b="1" i="1" smtClean="0">
                        <a:latin typeface="Cambria Math"/>
                      </a:rPr>
                      <m:t>(</m:t>
                    </m:r>
                    <m:r>
                      <a:rPr lang="en-US" sz="3200" b="1" i="1" smtClean="0">
                        <a:latin typeface="Cambria Math"/>
                      </a:rPr>
                      <m:t>𝒙</m:t>
                    </m:r>
                    <m:r>
                      <a:rPr lang="en-US" sz="3200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3200" b="1" dirty="0"/>
                  <a:t> except that the oscillations are damped by the factor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0005"/>
                <a:ext cx="9144000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2939363"/>
                <a:ext cx="9144000" cy="39186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Using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𝐒𝐪𝐮𝐞𝐞𝐳𝐞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𝐓𝐡𝐞𝐨𝐫𝐞𝐦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we obtain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sz="3200" b="1" i="1">
                          <a:latin typeface="Cambria Math"/>
                        </a:rPr>
                        <m:t>≤</m:t>
                      </m:r>
                      <m:r>
                        <a:rPr lang="en-US" sz="3200" b="1" i="1">
                          <a:latin typeface="Cambria Math"/>
                        </a:rPr>
                        <m:t>𝒙</m:t>
                      </m:r>
                      <m:r>
                        <a:rPr lang="en-US" sz="3200" b="1" i="1">
                          <a:latin typeface="Cambria Math"/>
                          <a:ea typeface="Cambria Math"/>
                        </a:rPr>
                        <m:t>∙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3200" b="1">
                              <a:latin typeface="Cambria Math"/>
                            </a:rPr>
                            <m:t>𝐬𝐢𝐧</m:t>
                          </m:r>
                        </m:fName>
                        <m:e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den>
                          </m:f>
                        </m:e>
                      </m:func>
                      <m:r>
                        <a:rPr lang="en-US" sz="3200" b="1" i="1">
                          <a:latin typeface="Cambria Math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sz="3200" b="1" i="1">
                          <a:latin typeface="Cambria Math"/>
                        </a:rPr>
                        <m:t> ,  </m:t>
                      </m:r>
                      <m:r>
                        <a:rPr lang="en-US" sz="3200" b="1" i="1">
                          <a:latin typeface="Cambria Math"/>
                        </a:rPr>
                        <m:t>𝒙</m:t>
                      </m:r>
                      <m:r>
                        <a:rPr lang="en-US" sz="3200" b="1" i="1">
                          <a:latin typeface="Cambria Math"/>
                          <a:ea typeface="Cambria Math"/>
                        </a:rPr>
                        <m:t>≠</m:t>
                      </m:r>
                      <m:r>
                        <a:rPr lang="en-US" sz="3200" b="1" i="1">
                          <a:latin typeface="Cambria Math"/>
                          <a:ea typeface="Cambria Math"/>
                        </a:rPr>
                        <m:t>𝟎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and we can conclude that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3200" b="1">
                                  <a:latin typeface="Cambria Math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lang="en-US" sz="3200" b="1" i="1"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sz="3200" b="1" i="1">
                                  <a:latin typeface="Cambria Math"/>
                                </a:rPr>
                                <m:t>→</m:t>
                              </m:r>
                              <m:r>
                                <a:rPr lang="en-US" sz="3200" b="1" i="1">
                                  <a:latin typeface="Cambria Math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r>
                            <a:rPr lang="en-US" sz="3200" b="1" i="1">
                              <a:latin typeface="Cambria Math"/>
                            </a:rPr>
                            <m:t>𝒉</m:t>
                          </m:r>
                          <m:r>
                            <a:rPr lang="en-US" sz="3200" b="1" i="1">
                              <a:latin typeface="Cambria Math"/>
                            </a:rPr>
                            <m:t>(</m:t>
                          </m:r>
                          <m:r>
                            <a:rPr lang="en-US" sz="3200" b="1" i="1">
                              <a:latin typeface="Cambria Math"/>
                            </a:rPr>
                            <m:t>𝒙</m:t>
                          </m:r>
                          <m:r>
                            <a:rPr lang="en-US" sz="3200" b="1" i="1">
                              <a:latin typeface="Cambria Math"/>
                            </a:rPr>
                            <m:t>)</m:t>
                          </m:r>
                        </m:e>
                      </m:func>
                      <m:r>
                        <a:rPr lang="en-US" sz="3200" b="1" i="1">
                          <a:latin typeface="Cambria Math"/>
                        </a:rPr>
                        <m:t>=</m:t>
                      </m:r>
                      <m:r>
                        <a:rPr lang="en-US" sz="3200" b="1" i="1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39363"/>
                <a:ext cx="9144000" cy="3918637"/>
              </a:xfrm>
              <a:prstGeom prst="rect">
                <a:avLst/>
              </a:prstGeom>
              <a:blipFill rotWithShape="0"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590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(continued)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859" y="990600"/>
            <a:ext cx="4518141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609600"/>
                <a:ext cx="4572000" cy="304698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So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/>
                      </a:rPr>
                      <m:t>𝒉</m:t>
                    </m:r>
                    <m:r>
                      <a:rPr lang="en-US" sz="3200" b="1" i="1">
                        <a:latin typeface="Cambria Math"/>
                      </a:rPr>
                      <m:t>(</m:t>
                    </m:r>
                    <m:r>
                      <a:rPr lang="en-US" sz="3200" b="1" i="1">
                        <a:latin typeface="Cambria Math"/>
                      </a:rPr>
                      <m:t>𝒙</m:t>
                    </m:r>
                    <m:r>
                      <a:rPr lang="en-US" sz="3200" b="1" i="1">
                        <a:latin typeface="Cambria Math"/>
                      </a:rPr>
                      <m:t>)</m:t>
                    </m:r>
                  </m:oMath>
                </a14:m>
                <a:r>
                  <a:rPr lang="en-US" sz="3200" b="1" i="1" dirty="0"/>
                  <a:t> </a:t>
                </a:r>
                <a:r>
                  <a:rPr lang="en-US" sz="3200" b="1" dirty="0"/>
                  <a:t>is continuous on the entire real number line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as shown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9600"/>
                <a:ext cx="4572000" cy="3046988"/>
              </a:xfrm>
              <a:prstGeom prst="rect">
                <a:avLst/>
              </a:prstGeom>
              <a:blipFill rotWithShape="0">
                <a:blip r:embed="rId3"/>
                <a:stretch>
                  <a:fillRect l="-3333" r="-3333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7233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-6820" y="0"/>
                <a:ext cx="915082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ctr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Continuity at a Point and on an Open Interval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To say that a function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/>
                      </a:rPr>
                      <m:t>𝒇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3200" b="1" dirty="0"/>
                  <a:t> is 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continuous </a:t>
                </a:r>
                <a:r>
                  <a:rPr lang="en-US" sz="3200" b="1" dirty="0"/>
                  <a:t>at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/>
                      </a:rPr>
                      <m:t>𝒄</m:t>
                    </m:r>
                  </m:oMath>
                </a14:m>
                <a:r>
                  <a:rPr lang="en-US" sz="3200" b="1" dirty="0">
                    <a:solidFill>
                      <a:srgbClr val="00B0F0"/>
                    </a:solidFill>
                  </a:rPr>
                  <a:t> </a:t>
                </a:r>
                <a:r>
                  <a:rPr lang="en-US" sz="3200" b="1" dirty="0"/>
                  <a:t>means that there is no interruption in the graph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/>
                      </a:rPr>
                      <m:t>𝒇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3200" b="1" dirty="0"/>
                  <a:t> at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/>
                      </a:rPr>
                      <m:t>𝒄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820" y="0"/>
                <a:ext cx="9150820" cy="3046988"/>
              </a:xfrm>
              <a:prstGeom prst="rect">
                <a:avLst/>
              </a:prstGeom>
              <a:blipFill rotWithShape="0">
                <a:blip r:embed="rId2"/>
                <a:stretch>
                  <a:fillRect l="-1732" r="-1999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3072348"/>
                <a:ext cx="9144000" cy="3785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That is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its graph is unbroken at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/>
                      </a:rPr>
                      <m:t>𝒄</m:t>
                    </m:r>
                  </m:oMath>
                </a14:m>
                <a:r>
                  <a:rPr lang="en-US" sz="3200" b="1" dirty="0">
                    <a:solidFill>
                      <a:srgbClr val="00B0F0"/>
                    </a:solidFill>
                  </a:rPr>
                  <a:t> </a:t>
                </a:r>
                <a:r>
                  <a:rPr lang="en-US" sz="3200" b="1" dirty="0"/>
                  <a:t>and there are no </a:t>
                </a:r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holes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jumps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gaps.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72348"/>
                <a:ext cx="9144000" cy="3785652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583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2296886"/>
            <a:ext cx="9144000" cy="20465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Intermediate Value Theorem</a:t>
            </a:r>
          </a:p>
        </p:txBody>
      </p:sp>
    </p:spTree>
    <p:extLst>
      <p:ext uri="{BB962C8B-B14F-4D97-AF65-F5344CB8AC3E}">
        <p14:creationId xmlns:p14="http://schemas.microsoft.com/office/powerpoint/2010/main" val="12816049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990" y="0"/>
                <a:ext cx="9143010" cy="378565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𝐓𝐡𝐞𝐨𝐫𝐞𝐦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𝐈𝐧𝐭𝐞𝐫𝐦𝐞𝐝𝐢𝐚𝐭𝐞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𝐕𝐚𝐥𝐮𝐞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3200" b="1" i="1" smtClean="0">
                        <a:latin typeface="Cambria Math"/>
                      </a:rPr>
                      <m:t>(</m:t>
                    </m:r>
                    <m:r>
                      <a:rPr lang="en-US" sz="3200" b="1" i="1" smtClean="0">
                        <a:latin typeface="Cambria Math"/>
                      </a:rPr>
                      <m:t>𝒙</m:t>
                    </m:r>
                    <m:r>
                      <a:rPr lang="en-US" sz="3200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3200" b="1" dirty="0"/>
                  <a:t> is continuous on the closed interval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)≠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  <a:ea typeface="Cambria Math"/>
                      </a:rPr>
                      <m:t>𝒇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  <a:ea typeface="Cambria Math"/>
                      </a:rPr>
                      <m:t>(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  <a:ea typeface="Cambria Math"/>
                      </a:rPr>
                      <m:t>𝒃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  <a:ea typeface="Cambria Math"/>
                      </a:rPr>
                      <m:t>),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3200" b="1" dirty="0"/>
                  <a:t> is any number between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  <a:ea typeface="Cambria Math"/>
                      </a:rPr>
                      <m:t>𝒇</m:t>
                    </m:r>
                    <m:r>
                      <a:rPr lang="en-US" sz="3200" b="1" i="1" dirty="0">
                        <a:latin typeface="Cambria Math" panose="02040503050406030204" pitchFamily="18" charset="0"/>
                        <a:ea typeface="Cambria Math"/>
                      </a:rPr>
                      <m:t>(</m:t>
                    </m:r>
                    <m:r>
                      <a:rPr lang="en-US" sz="3200" b="1" i="1" dirty="0">
                        <a:latin typeface="Cambria Math" panose="02040503050406030204" pitchFamily="18" charset="0"/>
                        <a:ea typeface="Cambria Math"/>
                      </a:rPr>
                      <m:t>𝒃</m:t>
                    </m:r>
                    <m:r>
                      <a:rPr lang="en-US" sz="3200" b="1" i="1" dirty="0">
                        <a:latin typeface="Cambria Math" panose="02040503050406030204" pitchFamily="18" charset="0"/>
                        <a:ea typeface="Cambria Math"/>
                      </a:rPr>
                      <m:t>),</m:t>
                    </m:r>
                  </m:oMath>
                </a14:m>
                <a:r>
                  <a:rPr lang="en-US" sz="3200" b="1" dirty="0"/>
                  <a:t> then there is at least one number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3200" b="1" dirty="0"/>
                  <a:t> in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such that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" y="0"/>
                <a:ext cx="9143010" cy="37856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90" y="3810000"/>
                <a:ext cx="914301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Intermediate Value Theorem guarantees the existence of at least one number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3200" b="1" dirty="0"/>
                  <a:t> in the closed interval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/>
                      </a:rPr>
                      <m:t>[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1" smtClean="0">
                        <a:latin typeface="Cambria Math"/>
                      </a:rPr>
                      <m:t>]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but it does not provide a method for finding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" y="3810000"/>
                <a:ext cx="9143010" cy="3046988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733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275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91440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There may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of course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be more than one number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3200" b="1" dirty="0"/>
                  <a:t> in the closed interval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/>
                      </a:rPr>
                      <m:t>[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1" smtClean="0">
                        <a:latin typeface="Cambria Math"/>
                      </a:rPr>
                      <m:t>]</m:t>
                    </m:r>
                  </m:oMath>
                </a14:m>
                <a:r>
                  <a:rPr lang="en-US" sz="3200" b="1" dirty="0"/>
                  <a:t> such that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as shown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𝟗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14400"/>
                <a:ext cx="9144000" cy="3785652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680" y="1752600"/>
            <a:ext cx="454732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0"/>
            <a:ext cx="9144000" cy="755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Such theorems are called </a:t>
            </a:r>
            <a:r>
              <a:rPr lang="en-US" sz="3200" b="1" dirty="0">
                <a:solidFill>
                  <a:srgbClr val="FF0000"/>
                </a:solidFill>
              </a:rPr>
              <a:t>existence theorems</a:t>
            </a:r>
            <a:r>
              <a:rPr lang="en-US" sz="3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1436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9144000" cy="1319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cs typeface="Aharoni" panose="02010803020104030203" pitchFamily="2" charset="-79"/>
              </a:rPr>
              <a:t>A function that is not continuous does not necessarily exhibit the intermediate value property.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1752600"/>
                <a:ext cx="4876800" cy="4616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800" b="1" dirty="0">
                    <a:cs typeface="Aharoni" panose="02010803020104030203" pitchFamily="2" charset="-79"/>
                  </a:rPr>
                  <a:t>For example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  <a:cs typeface="Aharoni" panose="02010803020104030203" pitchFamily="2" charset="-79"/>
                      </a:rPr>
                      <m:t>,</m:t>
                    </m:r>
                  </m:oMath>
                </a14:m>
                <a:r>
                  <a:rPr lang="en-US" sz="2800" b="1" dirty="0">
                    <a:cs typeface="Aharoni" panose="02010803020104030203" pitchFamily="2" charset="-79"/>
                  </a:rPr>
                  <a:t> the graph of the function shown in 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latin typeface="Cambria Math" panose="02040503050406030204" pitchFamily="18" charset="0"/>
                        <a:cs typeface="Aharoni" panose="02010803020104030203" pitchFamily="2" charset="-79"/>
                      </a:rPr>
                      <m:t>𝐅𝐢𝐠𝐮𝐫𝐞</m:t>
                    </m:r>
                    <m:r>
                      <a:rPr lang="en-US" sz="2800" b="1" i="0" dirty="0" smtClean="0">
                        <a:latin typeface="Cambria Math" panose="02040503050406030204" pitchFamily="18" charset="0"/>
                        <a:cs typeface="Aharoni" panose="02010803020104030203" pitchFamily="2" charset="-79"/>
                      </a:rPr>
                      <m:t> </m:t>
                    </m:r>
                    <m:r>
                      <a:rPr lang="en-US" sz="2800" b="1" i="0" dirty="0" smtClean="0">
                        <a:latin typeface="Cambria Math" panose="02040503050406030204" pitchFamily="18" charset="0"/>
                        <a:cs typeface="Aharoni" panose="02010803020104030203" pitchFamily="2" charset="-79"/>
                      </a:rPr>
                      <m:t>𝟏𝟎</m:t>
                    </m:r>
                  </m:oMath>
                </a14:m>
                <a:r>
                  <a:rPr lang="en-US" sz="2800" b="1" dirty="0">
                    <a:cs typeface="Aharoni" panose="02010803020104030203" pitchFamily="2" charset="-79"/>
                  </a:rPr>
                  <a:t> jumps over the horizontal line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/>
                      </a:rPr>
                      <m:t>𝒚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/>
                      </a:rPr>
                      <m:t>𝒌</m:t>
                    </m:r>
                  </m:oMath>
                </a14:m>
                <a:r>
                  <a:rPr lang="en-US" sz="2800" b="1" dirty="0">
                    <a:cs typeface="Aharoni" panose="02010803020104030203" pitchFamily="2" charset="-79"/>
                  </a:rPr>
                  <a:t> and for this function there is no value of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/>
                      </a:rPr>
                      <m:t>𝒄</m:t>
                    </m:r>
                  </m:oMath>
                </a14:m>
                <a:r>
                  <a:rPr lang="en-US" sz="2800" b="1" dirty="0">
                    <a:cs typeface="Aharoni" panose="02010803020104030203" pitchFamily="2" charset="-79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/>
                      </a:rPr>
                      <m:t>[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/>
                      </a:rPr>
                      <m:t>𝒂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,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/>
                      </a:rPr>
                      <m:t>𝒃</m:t>
                    </m:r>
                    <m:r>
                      <a:rPr lang="en-US" sz="2800" b="1" i="1">
                        <a:latin typeface="Cambria Math"/>
                      </a:rPr>
                      <m:t>]</m:t>
                    </m:r>
                  </m:oMath>
                </a14:m>
                <a:r>
                  <a:rPr lang="en-US" sz="2800" b="1" dirty="0">
                    <a:cs typeface="Aharoni" panose="02010803020104030203" pitchFamily="2" charset="-79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/>
                      </a:rPr>
                      <m:t>𝒇</m:t>
                    </m:r>
                    <m:r>
                      <a:rPr lang="en-US" sz="2800" b="1" i="1">
                        <a:latin typeface="Cambria Math"/>
                      </a:rPr>
                      <m:t>(</m:t>
                    </m:r>
                    <m:r>
                      <a:rPr lang="en-US" sz="2800" b="1" i="1">
                        <a:latin typeface="Cambria Math"/>
                      </a:rPr>
                      <m:t>𝒄</m:t>
                    </m:r>
                    <m:r>
                      <a:rPr lang="en-US" sz="2800" b="1" i="1">
                        <a:latin typeface="Cambria Math"/>
                      </a:rPr>
                      <m:t>)=</m:t>
                    </m:r>
                    <m:r>
                      <a:rPr lang="en-US" sz="2800" b="1" i="1">
                        <a:latin typeface="Cambria Math"/>
                      </a:rPr>
                      <m:t>𝒌</m:t>
                    </m:r>
                  </m:oMath>
                </a14:m>
                <a:r>
                  <a:rPr lang="en-US" sz="2800" b="1" dirty="0">
                    <a:cs typeface="Aharoni" panose="02010803020104030203" pitchFamily="2" charset="-79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52600"/>
                <a:ext cx="4876800" cy="4616648"/>
              </a:xfrm>
              <a:prstGeom prst="rect">
                <a:avLst/>
              </a:prstGeom>
              <a:blipFill rotWithShape="0">
                <a:blip r:embed="rId2"/>
                <a:stretch>
                  <a:fillRect l="-2500" r="-2500" b="-1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1" y="1822771"/>
            <a:ext cx="4191000" cy="5035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321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𝐈𝐧𝐭𝐞𝐫𝐦𝐞𝐝𝐢𝐚𝐭𝐞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𝐕𝐚𝐥𝐮𝐞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𝐓𝐡𝐞𝐨𝐫𝐞𝐦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</a:rPr>
                  <a:t> </a:t>
                </a:r>
                <a:r>
                  <a:rPr lang="en-US" sz="3200" b="1" dirty="0"/>
                  <a:t>often can be used to locate the zeros of a function that is continuous on a closed interval.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2427744"/>
                <a:ext cx="9144000" cy="39340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Specifically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if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is continuous on </a:t>
                </a:r>
                <a14:m>
                  <m:oMath xmlns:m="http://schemas.openxmlformats.org/officeDocument/2006/math">
                    <m:r>
                      <a:rPr lang="en-US" sz="3600" b="1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/>
                      </a:rPr>
                      <m:t>𝒂</m:t>
                    </m:r>
                    <m:r>
                      <a:rPr lang="en-US" sz="3200" b="1" i="1">
                        <a:latin typeface="Cambria Math"/>
                      </a:rPr>
                      <m:t>,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/>
                      </a:rPr>
                      <m:t>𝒃</m:t>
                    </m:r>
                    <m:r>
                      <a:rPr lang="en-US" sz="3600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differ in sign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then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𝐈𝐧𝐭𝐞𝐫𝐦𝐞𝐝𝐢𝐚𝐭𝐞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𝐕𝐚𝐥𝐮𝐞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𝐓𝐡𝐞𝐨𝐫𝐞𝐦</m:t>
                    </m:r>
                  </m:oMath>
                </a14:m>
                <a:r>
                  <a:rPr lang="en-US" sz="3200" b="1" dirty="0"/>
                  <a:t> guarantees the existence of at least one zero of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i="1" dirty="0"/>
                  <a:t> </a:t>
                </a:r>
                <a:r>
                  <a:rPr lang="en-US" sz="3200" b="1" dirty="0"/>
                  <a:t>in the closed interval </a:t>
                </a:r>
                <a14:m>
                  <m:oMath xmlns:m="http://schemas.openxmlformats.org/officeDocument/2006/math">
                    <m:r>
                      <a:rPr lang="en-US" sz="3600" b="1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/>
                      </a:rPr>
                      <m:t>𝒂</m:t>
                    </m:r>
                    <m:r>
                      <a:rPr lang="en-US" sz="3200" b="1" i="1">
                        <a:latin typeface="Cambria Math"/>
                      </a:rPr>
                      <m:t>,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/>
                      </a:rPr>
                      <m:t>𝒃</m:t>
                    </m:r>
                    <m:r>
                      <a:rPr lang="en-US" sz="3600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27744"/>
                <a:ext cx="9144000" cy="3934026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 b="-1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725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0"/>
                <a:ext cx="914400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𝐄𝐱𝐚𝐦𝐩𝐥𝐞</m:t>
                      </m:r>
                      <m:r>
                        <a:rPr lang="en-US" sz="28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sz="28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28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𝐀𝐧</m:t>
                      </m:r>
                      <m:r>
                        <a:rPr lang="en-US" sz="28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𝐀𝐩𝐩𝐥𝐢𝐜𝐚𝐭𝐢𝐨𝐧</m:t>
                      </m:r>
                      <m:r>
                        <a:rPr lang="en-US" sz="28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28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𝐭𝐡𝐞</m:t>
                      </m:r>
                      <m:r>
                        <a:rPr lang="en-US" sz="28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𝐈𝐧𝐭𝐞𝐫𝐦𝐞𝐝𝐢𝐚𝐭𝐞</m:t>
                      </m:r>
                      <m:r>
                        <a:rPr lang="en-US" sz="28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𝐕𝐚𝐥𝐮𝐞</m:t>
                      </m:r>
                      <m:r>
                        <a:rPr lang="en-US" sz="28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𝐓𝐡𝐞𝐨𝐫𝐞𝐦</m:t>
                      </m:r>
                    </m:oMath>
                  </m:oMathPara>
                </a14:m>
                <a:endParaRPr lang="en-US" sz="28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10799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0" y="1041525"/>
                <a:ext cx="9144000" cy="2692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800" b="1" dirty="0"/>
                  <a:t>Use the Intermediate Value Theorem to show that the polynomial function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𝟐𝐱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8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2800" b="1" dirty="0"/>
                  <a:t>has a zero in the interval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b="1" dirty="0"/>
                  <a:t>.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41525"/>
                <a:ext cx="9144000" cy="2692275"/>
              </a:xfrm>
              <a:prstGeom prst="rect">
                <a:avLst/>
              </a:prstGeom>
              <a:blipFill rotWithShape="0">
                <a:blip r:embed="rId3"/>
                <a:stretch>
                  <a:fillRect l="-1333" r="-1333" b="-27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0" y="375862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</a:t>
            </a:r>
            <a:endParaRPr lang="en-US" sz="32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0" y="4180344"/>
                <a:ext cx="9142409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800" b="1" dirty="0"/>
                  <a:t>Note that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800" b="1" dirty="0"/>
                  <a:t> is continuous on the closed interval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b="1" dirty="0"/>
                  <a:t>. Because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dirty="0"/>
                  <a:t>   and  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8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2800" b="1" dirty="0"/>
                  <a:t>it follows that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800" b="1" dirty="0"/>
                  <a:t> and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800" b="1" dirty="0"/>
                  <a:t>.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80344"/>
                <a:ext cx="9142409" cy="2677656"/>
              </a:xfrm>
              <a:prstGeom prst="rect">
                <a:avLst/>
              </a:prstGeom>
              <a:blipFill rotWithShape="0">
                <a:blip r:embed="rId4"/>
                <a:stretch>
                  <a:fillRect l="-1333" r="-1333" b="-2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21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558428"/>
                <a:ext cx="51054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You can therefore apply the Intermediate Value Theorem to conclude that there  must be some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𝒄</m:t>
                    </m:r>
                  </m:oMath>
                </a14:m>
                <a:r>
                  <a:rPr lang="en-US" sz="3200" b="1" dirty="0"/>
                  <a:t> in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/>
                      </a:rPr>
                      <m:t>[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𝟎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/>
                      </a:rPr>
                      <m:t>,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𝟏</m:t>
                    </m:r>
                    <m:r>
                      <a:rPr lang="en-US" sz="3200" b="1" i="1">
                        <a:latin typeface="Cambria Math"/>
                      </a:rPr>
                      <m:t>]</m:t>
                    </m:r>
                  </m:oMath>
                </a14:m>
                <a:r>
                  <a:rPr lang="en-US" sz="3200" b="1" dirty="0"/>
                  <a:t> such that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latin typeface="Cambria Math"/>
                          </a:rPr>
                          <m:t>𝒄</m:t>
                        </m:r>
                      </m:e>
                    </m:d>
                    <m:r>
                      <a:rPr lang="en-US" sz="3200" b="1" i="1">
                        <a:latin typeface="Cambria Math"/>
                      </a:rPr>
                      <m:t>=</m:t>
                    </m:r>
                    <m:r>
                      <a:rPr lang="en-US" sz="3200" b="1" i="1">
                        <a:latin typeface="Cambria Math"/>
                      </a:rPr>
                      <m:t>𝟎</m:t>
                    </m:r>
                  </m:oMath>
                </a14:m>
                <a:r>
                  <a:rPr lang="en-US" sz="3200" b="1" dirty="0"/>
                  <a:t> (see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𝟏𝟏</m:t>
                    </m:r>
                  </m:oMath>
                </a14:m>
                <a:r>
                  <a:rPr lang="en-US" sz="3200" b="1" dirty="0"/>
                  <a:t>).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8428"/>
                <a:ext cx="5105400" cy="4524315"/>
              </a:xfrm>
              <a:prstGeom prst="rect">
                <a:avLst/>
              </a:prstGeom>
              <a:blipFill rotWithShape="0">
                <a:blip r:embed="rId2"/>
                <a:stretch>
                  <a:fillRect l="-2983" r="-2864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(continued)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596" y="914401"/>
            <a:ext cx="3691404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14951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0" y="0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 </a:t>
            </a:r>
            <a:r>
              <a:rPr lang="en-US" sz="3200" b="1" dirty="0">
                <a:solidFill>
                  <a:srgbClr val="FF0000"/>
                </a:solidFill>
              </a:rPr>
              <a:t>bisection method </a:t>
            </a:r>
            <a:r>
              <a:rPr lang="en-US" sz="3200" b="1" dirty="0"/>
              <a:t>for approximating the real zeros of a continuous function is similar to the method used in the previous example.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-5938" y="2592492"/>
                <a:ext cx="9149937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If you know that a zero exists in the closed interval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then the zero must lie in the interval 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,(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b="1" dirty="0"/>
                  <a:t>      or    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[(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938" y="2592492"/>
                <a:ext cx="9149937" cy="3046988"/>
              </a:xfrm>
              <a:prstGeom prst="rect">
                <a:avLst/>
              </a:prstGeom>
              <a:blipFill rotWithShape="0">
                <a:blip r:embed="rId2"/>
                <a:stretch>
                  <a:fillRect l="-1666" r="-1732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087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-5937" y="0"/>
                <a:ext cx="9144000" cy="3892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From the sign of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>
                                  <a:latin typeface="Cambria Math"/>
                                </a:rPr>
                                <m:t>𝒂</m:t>
                              </m:r>
                              <m:r>
                                <a:rPr lang="en-US" sz="3200" b="1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3200" b="1" i="1">
                                  <a:latin typeface="Cambria Math"/>
                                </a:rPr>
                                <m:t>𝒃</m:t>
                              </m:r>
                            </m:num>
                            <m:den>
                              <m:r>
                                <a:rPr lang="en-US" sz="3200" b="1" i="1">
                                  <a:latin typeface="Cambria Math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you can determine which of the two intervals contains the zero.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937" y="0"/>
                <a:ext cx="9144000" cy="3892732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733" b="-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-5938" y="4069140"/>
                <a:ext cx="9149937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By repeatedly bisecting the interval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we can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“</m:t>
                    </m:r>
                  </m:oMath>
                </a14:m>
                <a:r>
                  <a:rPr lang="en-US" sz="3200" b="1" dirty="0"/>
                  <a:t>close in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”</m:t>
                    </m:r>
                  </m:oMath>
                </a14:m>
                <a:r>
                  <a:rPr lang="en-US" sz="3200" b="1" dirty="0"/>
                  <a:t> on the zero of the function.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938" y="4069140"/>
                <a:ext cx="9149937" cy="1569660"/>
              </a:xfrm>
              <a:prstGeom prst="rect">
                <a:avLst/>
              </a:prstGeom>
              <a:blipFill rotWithShape="0">
                <a:blip r:embed="rId3"/>
                <a:stretch>
                  <a:fillRect l="-1666" r="-1732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398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2858869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for attention</a:t>
            </a:r>
          </a:p>
        </p:txBody>
      </p:sp>
    </p:spTree>
    <p:extLst>
      <p:ext uri="{BB962C8B-B14F-4D97-AF65-F5344CB8AC3E}">
        <p14:creationId xmlns:p14="http://schemas.microsoft.com/office/powerpoint/2010/main" val="4043333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0" y="0"/>
                <a:ext cx="914400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dirty="0"/>
                  <a:t> identifies three values of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</m:oMath>
                </a14:m>
                <a:r>
                  <a:rPr lang="en-US" sz="2800" b="1" dirty="0"/>
                  <a:t> at which the graph of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/>
                      </a:rPr>
                      <m:t>𝒇</m:t>
                    </m:r>
                    <m:r>
                      <a:rPr lang="en-US" sz="2800" b="1" i="1">
                        <a:latin typeface="Cambria Math"/>
                      </a:rPr>
                      <m:t>(</m:t>
                    </m:r>
                    <m:r>
                      <a:rPr lang="en-US" sz="2800" b="1" i="1">
                        <a:latin typeface="Cambria Math"/>
                      </a:rPr>
                      <m:t>𝒙</m:t>
                    </m:r>
                    <m:r>
                      <a:rPr lang="en-US" sz="2800" b="1" i="1">
                        <a:latin typeface="Cambria Math"/>
                      </a:rPr>
                      <m:t>) </m:t>
                    </m:r>
                  </m:oMath>
                </a14:m>
                <a:r>
                  <a:rPr lang="en-US" sz="2800" b="1" dirty="0"/>
                  <a:t>is not continuous.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2800" b="1" dirty="0"/>
                  <a:t>At all other points in the interval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/>
                      </a:rPr>
                      <m:t>(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/>
                      </a:rPr>
                      <m:t>𝒂</m:t>
                    </m:r>
                    <m:r>
                      <a:rPr lang="en-US" sz="2800" b="1" i="1">
                        <a:latin typeface="Cambria Math"/>
                      </a:rPr>
                      <m:t>,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/>
                      </a:rPr>
                      <m:t>𝒃</m:t>
                    </m:r>
                    <m:r>
                      <a:rPr lang="en-US" sz="2800" b="1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800" b="1" dirty="0"/>
                  <a:t> the graph of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/>
                      </a:rPr>
                      <m:t>𝒇</m:t>
                    </m:r>
                    <m:r>
                      <a:rPr lang="en-US" sz="2800" b="1" i="1">
                        <a:latin typeface="Cambria Math"/>
                      </a:rPr>
                      <m:t>(</m:t>
                    </m:r>
                    <m:r>
                      <a:rPr lang="en-US" sz="2800" b="1" i="1">
                        <a:latin typeface="Cambria Math"/>
                      </a:rPr>
                      <m:t>𝒙</m:t>
                    </m:r>
                    <m:r>
                      <a:rPr lang="en-US" sz="2800" b="1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800" b="1" dirty="0"/>
                  <a:t> is uninterrupted and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continuous</a:t>
                </a:r>
                <a:r>
                  <a:rPr lang="en-US" sz="2800" b="1" dirty="0"/>
                  <a:t>.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677656"/>
              </a:xfrm>
              <a:prstGeom prst="rect">
                <a:avLst/>
              </a:prstGeom>
              <a:blipFill rotWithShape="0">
                <a:blip r:embed="rId2"/>
                <a:stretch>
                  <a:fillRect l="-1333" r="-1333" b="-2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7" y="2807827"/>
            <a:ext cx="9032565" cy="4038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7735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0" y="0"/>
                <a:ext cx="9144000" cy="4985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200" b="1" dirty="0"/>
                  <a:t>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it appears that continuity at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𝒄</m:t>
                    </m:r>
                  </m:oMath>
                </a14:m>
                <a:r>
                  <a:rPr lang="en-US" sz="3200" b="1" dirty="0"/>
                  <a:t> can be destroyed by any one of three conditions:</a:t>
                </a:r>
              </a:p>
              <a:p>
                <a:pPr marL="514350" indent="-514350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3200" b="1" dirty="0"/>
                  <a:t>The function is not defined at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𝒄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200" b="1" dirty="0"/>
              </a:p>
              <a:p>
                <a:pPr marL="514350" indent="-514350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3200" b="1" dirty="0"/>
                  <a:t>The limit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/>
                      </a:rPr>
                      <m:t>𝒇</m:t>
                    </m:r>
                    <m:r>
                      <a:rPr lang="en-US" sz="3200" b="1" i="1" smtClean="0">
                        <a:latin typeface="Cambria Math"/>
                      </a:rPr>
                      <m:t>(</m:t>
                    </m:r>
                    <m:r>
                      <a:rPr lang="en-US" sz="3200" b="1" i="1" smtClean="0">
                        <a:latin typeface="Cambria Math"/>
                      </a:rPr>
                      <m:t>𝒙</m:t>
                    </m:r>
                    <m:r>
                      <a:rPr lang="en-US" sz="3200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3200" b="1" dirty="0"/>
                  <a:t> does not exist at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𝒄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200" b="1" dirty="0"/>
              </a:p>
              <a:p>
                <a:pPr marL="514350" indent="-514350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3200" b="1" dirty="0"/>
                  <a:t>The limit of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/>
                      </a:rPr>
                      <m:t>𝒇</m:t>
                    </m:r>
                    <m:r>
                      <a:rPr lang="en-US" sz="3200" b="1" i="1">
                        <a:latin typeface="Cambria Math"/>
                      </a:rPr>
                      <m:t>(</m:t>
                    </m:r>
                    <m:r>
                      <a:rPr lang="en-US" sz="3200" b="1" i="1">
                        <a:latin typeface="Cambria Math"/>
                      </a:rPr>
                      <m:t>𝒙</m:t>
                    </m:r>
                    <m:r>
                      <a:rPr lang="en-US" sz="3200" b="1" i="1">
                        <a:latin typeface="Cambria Math"/>
                      </a:rPr>
                      <m:t>) </m:t>
                    </m:r>
                  </m:oMath>
                </a14:m>
                <a:r>
                  <a:rPr lang="en-US" sz="3200" b="1" dirty="0"/>
                  <a:t>exists at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𝒄</m:t>
                    </m:r>
                  </m:oMath>
                </a14:m>
                <a:r>
                  <a:rPr lang="en-US" sz="3200" b="1" dirty="0"/>
                  <a:t> but it is not equal to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𝒇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𝒄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985980"/>
              </a:xfrm>
              <a:prstGeom prst="rect">
                <a:avLst/>
              </a:prstGeom>
              <a:blipFill rotWithShape="0">
                <a:blip r:embed="rId2"/>
                <a:stretch>
                  <a:fillRect l="-2000" r="-1667" b="-1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0" y="5288340"/>
                <a:ext cx="9144000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If none of the three conditions is true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then the function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/>
                      </a:rPr>
                      <m:t>𝒇</m:t>
                    </m:r>
                    <m:r>
                      <a:rPr lang="en-US" sz="3200" b="1" i="1">
                        <a:latin typeface="Cambria Math"/>
                      </a:rPr>
                      <m:t>(</m:t>
                    </m:r>
                    <m:r>
                      <a:rPr lang="en-US" sz="3200" b="1" i="1">
                        <a:latin typeface="Cambria Math"/>
                      </a:rPr>
                      <m:t>𝒙</m:t>
                    </m:r>
                    <m:r>
                      <a:rPr lang="en-US" sz="3200" b="1" i="1">
                        <a:latin typeface="Cambria Math"/>
                      </a:rPr>
                      <m:t>) </m:t>
                    </m:r>
                  </m:oMath>
                </a14:m>
                <a:r>
                  <a:rPr lang="en-US" sz="3200" b="1" dirty="0"/>
                  <a:t>is called continuous at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𝒄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88340"/>
                <a:ext cx="9144000" cy="1569660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864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-1378" y="0"/>
                <a:ext cx="9145378" cy="496905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𝐃𝐞𝐟𝐢𝐧𝐢𝐭𝐢𝐨𝐧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𝐂𝐨𝐧𝐭𝐢𝐧𝐮𝐢𝐭𝐲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𝐚𝐭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𝐏𝐨𝐢𝐧𝐭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 function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/>
                      </a:rPr>
                      <m:t>𝒇</m:t>
                    </m:r>
                    <m:r>
                      <a:rPr lang="en-US" sz="3200" b="1" i="1" smtClean="0">
                        <a:latin typeface="Cambria Math"/>
                      </a:rPr>
                      <m:t>(</m:t>
                    </m:r>
                    <m:r>
                      <a:rPr lang="en-US" sz="3200" b="1" i="1" smtClean="0">
                        <a:latin typeface="Cambria Math"/>
                      </a:rPr>
                      <m:t>𝒙</m:t>
                    </m:r>
                    <m:r>
                      <a:rPr lang="en-US" sz="3200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3200" b="1" dirty="0"/>
                  <a:t> is continuous at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𝒄</m:t>
                    </m:r>
                  </m:oMath>
                </a14:m>
                <a:r>
                  <a:rPr lang="en-US" sz="3200" b="1" dirty="0"/>
                  <a:t> when these three conditions are met:</a:t>
                </a:r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b="1" i="0" smtClean="0">
                        <a:latin typeface="Cambria Math"/>
                      </a:rPr>
                      <m:t>𝐟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latin typeface="Cambria Math"/>
                          </a:rPr>
                          <m:t>𝐜</m:t>
                        </m:r>
                      </m:e>
                    </m:d>
                  </m:oMath>
                </a14:m>
                <a:r>
                  <a:rPr lang="en-US" sz="3200" b="1" dirty="0"/>
                  <a:t> is defined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200" b="1" dirty="0"/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sz="3200" b="1" i="0">
                                <a:latin typeface="Cambria Math"/>
                              </a:rPr>
                              <m:t>𝐥𝐢𝐦</m:t>
                            </m:r>
                          </m:e>
                          <m:lim>
                            <m:r>
                              <a:rPr lang="en-US" sz="3200" b="1" i="1">
                                <a:latin typeface="Cambria Math"/>
                              </a:rPr>
                              <m:t>𝒙</m:t>
                            </m:r>
                            <m:r>
                              <a:rPr lang="en-US" sz="3200" b="1" i="1">
                                <a:latin typeface="Cambria Math"/>
                              </a:rPr>
                              <m:t>→</m:t>
                            </m:r>
                            <m:r>
                              <a:rPr lang="en-US" sz="3200" b="1" i="1">
                                <a:latin typeface="Cambria Math"/>
                              </a:rPr>
                              <m:t>𝒄</m:t>
                            </m:r>
                          </m:lim>
                        </m:limLow>
                      </m:fName>
                      <m:e>
                        <m:r>
                          <a:rPr lang="en-US" sz="3200" b="1" i="0">
                            <a:latin typeface="Cambria Math"/>
                          </a:rPr>
                          <m:t>𝐟</m:t>
                        </m:r>
                        <m:r>
                          <a:rPr lang="en-US" sz="3200" b="1" i="0">
                            <a:latin typeface="Cambria Math"/>
                          </a:rPr>
                          <m:t>(</m:t>
                        </m:r>
                        <m:r>
                          <a:rPr lang="en-US" sz="3200" b="1" i="0">
                            <a:latin typeface="Cambria Math"/>
                          </a:rPr>
                          <m:t>𝐱</m:t>
                        </m:r>
                        <m:r>
                          <a:rPr lang="en-US" sz="3200" b="1" i="0"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3200" b="1" dirty="0"/>
                  <a:t> exists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200" b="1" dirty="0"/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sz="3200" b="1" i="0">
                                <a:latin typeface="Cambria Math"/>
                              </a:rPr>
                              <m:t>𝐥𝐢𝐦</m:t>
                            </m:r>
                          </m:e>
                          <m:lim>
                            <m:r>
                              <a:rPr lang="en-US" sz="3200" b="1" i="1">
                                <a:latin typeface="Cambria Math"/>
                              </a:rPr>
                              <m:t>𝒙</m:t>
                            </m:r>
                            <m:r>
                              <a:rPr lang="en-US" sz="3200" b="1" i="1">
                                <a:latin typeface="Cambria Math"/>
                              </a:rPr>
                              <m:t>→</m:t>
                            </m:r>
                            <m:r>
                              <a:rPr lang="en-US" sz="3200" b="1" i="1">
                                <a:latin typeface="Cambria Math"/>
                              </a:rPr>
                              <m:t>𝒄</m:t>
                            </m:r>
                          </m:lim>
                        </m:limLow>
                      </m:fName>
                      <m:e>
                        <m:r>
                          <a:rPr lang="en-US" sz="3200" b="1" i="0">
                            <a:latin typeface="Cambria Math"/>
                          </a:rPr>
                          <m:t>𝐟</m:t>
                        </m:r>
                        <m:r>
                          <a:rPr lang="en-US" sz="3200" b="1" i="0">
                            <a:latin typeface="Cambria Math"/>
                          </a:rPr>
                          <m:t>(</m:t>
                        </m:r>
                        <m:r>
                          <a:rPr lang="en-US" sz="3200" b="1" i="0">
                            <a:latin typeface="Cambria Math"/>
                          </a:rPr>
                          <m:t>𝐱</m:t>
                        </m:r>
                        <m:r>
                          <a:rPr lang="en-US" sz="3200" b="1" i="0">
                            <a:latin typeface="Cambria Math"/>
                          </a:rPr>
                          <m:t>)</m:t>
                        </m:r>
                      </m:e>
                    </m:func>
                    <m:r>
                      <a:rPr lang="en-US" sz="3200" b="1" i="0" smtClean="0">
                        <a:latin typeface="Cambria Math"/>
                      </a:rPr>
                      <m:t>=</m:t>
                    </m:r>
                    <m:r>
                      <a:rPr lang="en-US" sz="3200" b="1" i="0" smtClean="0">
                        <a:latin typeface="Cambria Math"/>
                      </a:rPr>
                      <m:t>𝐟</m:t>
                    </m:r>
                    <m:r>
                      <a:rPr lang="en-US" sz="3200" b="1" i="0" smtClean="0">
                        <a:latin typeface="Cambria Math"/>
                      </a:rPr>
                      <m:t>(</m:t>
                    </m:r>
                    <m:r>
                      <a:rPr lang="en-US" sz="3200" b="1" i="0" smtClean="0">
                        <a:latin typeface="Cambria Math"/>
                      </a:rPr>
                      <m:t>𝐜</m:t>
                    </m:r>
                    <m:r>
                      <a:rPr lang="en-US" sz="3200" b="1" i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78" y="0"/>
                <a:ext cx="9145378" cy="496905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0241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0" y="0"/>
                <a:ext cx="9144000" cy="2850011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4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𝐃𝐞𝐟𝐢𝐧𝐢𝐭𝐢𝐨𝐧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𝐂𝐨𝐧𝐭𝐢𝐧𝐮𝐢𝐭𝐲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𝐨𝐧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𝐚𝐧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𝐎𝐩𝐞𝐧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𝐈𝐧𝐭𝐞𝐫𝐯𝐚𝐥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  <a:p>
                <a:pPr algn="just">
                  <a:lnSpc>
                    <a:spcPct val="140000"/>
                  </a:lnSpc>
                </a:pPr>
                <a:r>
                  <a:rPr lang="en-US" sz="3200" b="1" dirty="0"/>
                  <a:t>A function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/>
                      </a:rPr>
                      <m:t>𝒇</m:t>
                    </m:r>
                    <m:r>
                      <a:rPr lang="en-US" sz="3200" b="1" i="1">
                        <a:latin typeface="Cambria Math"/>
                      </a:rPr>
                      <m:t>(</m:t>
                    </m:r>
                    <m:r>
                      <a:rPr lang="en-US" sz="3200" b="1" i="1">
                        <a:latin typeface="Cambria Math"/>
                      </a:rPr>
                      <m:t>𝒙</m:t>
                    </m:r>
                    <m:r>
                      <a:rPr lang="en-US" sz="3200" b="1" i="1">
                        <a:latin typeface="Cambria Math"/>
                      </a:rPr>
                      <m:t>)</m:t>
                    </m:r>
                  </m:oMath>
                </a14:m>
                <a:r>
                  <a:rPr lang="en-US" sz="3200" b="1" dirty="0"/>
                  <a:t> is continuous on an open interval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𝒂</m:t>
                    </m:r>
                    <m:r>
                      <a:rPr lang="en-US" sz="3200" b="1" i="1">
                        <a:latin typeface="Cambria Math"/>
                      </a:rPr>
                      <m:t>,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𝒃</m:t>
                    </m:r>
                    <m:r>
                      <a:rPr lang="en-US" sz="3200" b="1" i="1">
                        <a:latin typeface="Cambria Math"/>
                      </a:rPr>
                      <m:t>)</m:t>
                    </m:r>
                  </m:oMath>
                </a14:m>
                <a:r>
                  <a:rPr lang="en-US" sz="3200" b="1" dirty="0"/>
                  <a:t> when the function is continuous at each point in the interval.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85001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0" y="3863876"/>
                <a:ext cx="9144000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 function that is continuous on the entire real number line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−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∞</m:t>
                    </m:r>
                    <m:r>
                      <a:rPr lang="en-US" sz="3200" b="1" i="1">
                        <a:latin typeface="Cambria Math"/>
                        <a:ea typeface="Cambria Math"/>
                      </a:rPr>
                      <m:t>,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+∞</m:t>
                    </m:r>
                    <m:r>
                      <a:rPr lang="en-US" sz="3200" b="1" i="1">
                        <a:latin typeface="Cambria Math"/>
                      </a:rPr>
                      <m:t>)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is everywhere continuous.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63876"/>
                <a:ext cx="9144000" cy="2308324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166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Consider an open interval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𝑰</m:t>
                    </m:r>
                  </m:oMath>
                </a14:m>
                <a:r>
                  <a:rPr lang="en-US" sz="3200" b="1" dirty="0"/>
                  <a:t> that contains a real number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𝒄</m:t>
                    </m:r>
                  </m:oMath>
                </a14:m>
                <a:r>
                  <a:rPr lang="en-US" sz="3200" b="1" dirty="0"/>
                  <a:t>:</a:t>
                </a:r>
              </a:p>
              <a:p>
                <a:pPr lvl="1" algn="just">
                  <a:lnSpc>
                    <a:spcPct val="150000"/>
                  </a:lnSpc>
                </a:pPr>
                <a:r>
                  <a:rPr lang="en-US" sz="3200" b="1" dirty="0"/>
                  <a:t>if a function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/>
                      </a:rPr>
                      <m:t>𝒇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is defined 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𝑰</m:t>
                    </m:r>
                  </m:oMath>
                </a14:m>
                <a:r>
                  <a:rPr lang="en-US" sz="3200" b="1" dirty="0"/>
                  <a:t> (except possibly at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𝒄</m:t>
                    </m:r>
                  </m:oMath>
                </a14:m>
                <a:r>
                  <a:rPr lang="en-US" sz="3200" b="1" dirty="0"/>
                  <a:t>)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and is not continuous at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𝒄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then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/>
                      </a:rPr>
                      <m:t>𝒇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is said to have a 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discontinuity</a:t>
                </a:r>
                <a:r>
                  <a:rPr lang="en-US" sz="3200" b="1" dirty="0"/>
                  <a:t> at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𝒄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0" y="4091681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Discontinuities fall into two categories: 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removable 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non-removable</a:t>
            </a:r>
          </a:p>
        </p:txBody>
      </p:sp>
    </p:spTree>
    <p:extLst>
      <p:ext uri="{BB962C8B-B14F-4D97-AF65-F5344CB8AC3E}">
        <p14:creationId xmlns:p14="http://schemas.microsoft.com/office/powerpoint/2010/main" val="45458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697</TotalTime>
  <Words>2398</Words>
  <Application>Microsoft Office PowerPoint</Application>
  <PresentationFormat>Ekran Gösterisi (4:3)</PresentationFormat>
  <Paragraphs>190</Paragraphs>
  <Slides>49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49</vt:i4>
      </vt:variant>
    </vt:vector>
  </HeadingPairs>
  <TitlesOfParts>
    <vt:vector size="57" baseType="lpstr">
      <vt:lpstr>Arial</vt:lpstr>
      <vt:lpstr>Calibri</vt:lpstr>
      <vt:lpstr>Cambria Math</vt:lpstr>
      <vt:lpstr>Century Gothic</vt:lpstr>
      <vt:lpstr>Courier New</vt:lpstr>
      <vt:lpstr>Palatino Linotype</vt:lpstr>
      <vt:lpstr>Wingdings</vt:lpstr>
      <vt:lpstr>Executive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samir.quliyev</dc:creator>
  <cp:lastModifiedBy>Gnl Hmbtv</cp:lastModifiedBy>
  <cp:revision>263</cp:revision>
  <dcterms:created xsi:type="dcterms:W3CDTF">2006-08-16T00:00:00Z</dcterms:created>
  <dcterms:modified xsi:type="dcterms:W3CDTF">2020-12-08T16:47:43Z</dcterms:modified>
</cp:coreProperties>
</file>